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1182" r:id="rId2"/>
    <p:sldId id="1185" r:id="rId3"/>
    <p:sldId id="1181" r:id="rId4"/>
    <p:sldId id="1193" r:id="rId5"/>
    <p:sldId id="1197" r:id="rId6"/>
    <p:sldId id="1201" r:id="rId7"/>
    <p:sldId id="1199" r:id="rId8"/>
    <p:sldId id="1238" r:id="rId9"/>
    <p:sldId id="1239" r:id="rId10"/>
    <p:sldId id="1240" r:id="rId11"/>
    <p:sldId id="1242" r:id="rId12"/>
    <p:sldId id="1244" r:id="rId13"/>
    <p:sldId id="1241" r:id="rId14"/>
    <p:sldId id="1243" r:id="rId15"/>
    <p:sldId id="1227" r:id="rId16"/>
    <p:sldId id="1192" r:id="rId17"/>
    <p:sldId id="1183" r:id="rId18"/>
    <p:sldId id="1187" r:id="rId19"/>
    <p:sldId id="1191" r:id="rId20"/>
    <p:sldId id="1190" r:id="rId21"/>
    <p:sldId id="1186" r:id="rId22"/>
    <p:sldId id="1188" r:id="rId23"/>
    <p:sldId id="305" r:id="rId24"/>
    <p:sldId id="979" r:id="rId25"/>
    <p:sldId id="1245" r:id="rId26"/>
    <p:sldId id="1196" r:id="rId27"/>
  </p:sldIdLst>
  <p:sldSz cx="12192000" cy="6858000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38ECEA-F585-46E3-8794-709805CBF0CB}" v="113" dt="2022-05-02T10:33:51.1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19" autoAdjust="0"/>
    <p:restoredTop sz="94660"/>
  </p:normalViewPr>
  <p:slideViewPr>
    <p:cSldViewPr snapToGrid="0">
      <p:cViewPr varScale="1">
        <p:scale>
          <a:sx n="89" d="100"/>
          <a:sy n="89" d="100"/>
        </p:scale>
        <p:origin x="75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é Mª Carrau Criado" userId="49d77530-9701-45e6-a129-930390487e39" providerId="ADAL" clId="{DB38ECEA-F585-46E3-8794-709805CBF0CB}"/>
    <pc:docChg chg="custSel addSld delSld modSld sldOrd">
      <pc:chgData name="José Mª Carrau Criado" userId="49d77530-9701-45e6-a129-930390487e39" providerId="ADAL" clId="{DB38ECEA-F585-46E3-8794-709805CBF0CB}" dt="2022-05-23T11:13:43.229" v="946"/>
      <pc:docMkLst>
        <pc:docMk/>
      </pc:docMkLst>
      <pc:sldChg chg="ord">
        <pc:chgData name="José Mª Carrau Criado" userId="49d77530-9701-45e6-a129-930390487e39" providerId="ADAL" clId="{DB38ECEA-F585-46E3-8794-709805CBF0CB}" dt="2022-05-02T10:30:24.815" v="831"/>
        <pc:sldMkLst>
          <pc:docMk/>
          <pc:sldMk cId="65794280" sldId="305"/>
        </pc:sldMkLst>
      </pc:sldChg>
      <pc:sldChg chg="add del">
        <pc:chgData name="José Mª Carrau Criado" userId="49d77530-9701-45e6-a129-930390487e39" providerId="ADAL" clId="{DB38ECEA-F585-46E3-8794-709805CBF0CB}" dt="2022-05-02T09:47:29.654" v="751" actId="47"/>
        <pc:sldMkLst>
          <pc:docMk/>
          <pc:sldMk cId="2924146785" sldId="1001"/>
        </pc:sldMkLst>
      </pc:sldChg>
      <pc:sldChg chg="ord">
        <pc:chgData name="José Mª Carrau Criado" userId="49d77530-9701-45e6-a129-930390487e39" providerId="ADAL" clId="{DB38ECEA-F585-46E3-8794-709805CBF0CB}" dt="2022-05-02T09:36:32.396" v="688"/>
        <pc:sldMkLst>
          <pc:docMk/>
          <pc:sldMk cId="1866306289" sldId="1181"/>
        </pc:sldMkLst>
      </pc:sldChg>
      <pc:sldChg chg="addSp delSp modSp mod">
        <pc:chgData name="José Mª Carrau Criado" userId="49d77530-9701-45e6-a129-930390487e39" providerId="ADAL" clId="{DB38ECEA-F585-46E3-8794-709805CBF0CB}" dt="2022-05-02T09:24:49.979" v="270" actId="1076"/>
        <pc:sldMkLst>
          <pc:docMk/>
          <pc:sldMk cId="682145576" sldId="1182"/>
        </pc:sldMkLst>
        <pc:spChg chg="mod">
          <ac:chgData name="José Mª Carrau Criado" userId="49d77530-9701-45e6-a129-930390487e39" providerId="ADAL" clId="{DB38ECEA-F585-46E3-8794-709805CBF0CB}" dt="2022-05-02T09:18:16.338" v="137" actId="14100"/>
          <ac:spMkLst>
            <pc:docMk/>
            <pc:sldMk cId="682145576" sldId="1182"/>
            <ac:spMk id="2" creationId="{A453FD46-9A10-41AB-A3A6-A722641BF3A8}"/>
          </ac:spMkLst>
        </pc:spChg>
        <pc:picChg chg="add del mod modCrop">
          <ac:chgData name="José Mª Carrau Criado" userId="49d77530-9701-45e6-a129-930390487e39" providerId="ADAL" clId="{DB38ECEA-F585-46E3-8794-709805CBF0CB}" dt="2022-05-02T09:15:31.094" v="51" actId="478"/>
          <ac:picMkLst>
            <pc:docMk/>
            <pc:sldMk cId="682145576" sldId="1182"/>
            <ac:picMk id="4" creationId="{F738BE60-0A14-4BA1-B9FB-37C3706F01DC}"/>
          </ac:picMkLst>
        </pc:picChg>
        <pc:picChg chg="del">
          <ac:chgData name="José Mª Carrau Criado" userId="49d77530-9701-45e6-a129-930390487e39" providerId="ADAL" clId="{DB38ECEA-F585-46E3-8794-709805CBF0CB}" dt="2022-05-02T09:12:56.807" v="6" actId="478"/>
          <ac:picMkLst>
            <pc:docMk/>
            <pc:sldMk cId="682145576" sldId="1182"/>
            <ac:picMk id="7" creationId="{A9D4608C-9D91-43DE-9A5A-43265E69CF85}"/>
          </ac:picMkLst>
        </pc:picChg>
        <pc:picChg chg="add del mod modCrop">
          <ac:chgData name="José Mª Carrau Criado" userId="49d77530-9701-45e6-a129-930390487e39" providerId="ADAL" clId="{DB38ECEA-F585-46E3-8794-709805CBF0CB}" dt="2022-05-02T09:16:50.821" v="58" actId="478"/>
          <ac:picMkLst>
            <pc:docMk/>
            <pc:sldMk cId="682145576" sldId="1182"/>
            <ac:picMk id="8" creationId="{67CEA912-8657-4E05-8905-A50CCD9D5BF6}"/>
          </ac:picMkLst>
        </pc:picChg>
        <pc:picChg chg="add mod ord">
          <ac:chgData name="José Mª Carrau Criado" userId="49d77530-9701-45e6-a129-930390487e39" providerId="ADAL" clId="{DB38ECEA-F585-46E3-8794-709805CBF0CB}" dt="2022-05-02T09:24:49.979" v="270" actId="1076"/>
          <ac:picMkLst>
            <pc:docMk/>
            <pc:sldMk cId="682145576" sldId="1182"/>
            <ac:picMk id="10" creationId="{88E4F1E8-5E78-4540-B578-0F045E07F036}"/>
          </ac:picMkLst>
        </pc:picChg>
      </pc:sldChg>
      <pc:sldChg chg="modSp">
        <pc:chgData name="José Mª Carrau Criado" userId="49d77530-9701-45e6-a129-930390487e39" providerId="ADAL" clId="{DB38ECEA-F585-46E3-8794-709805CBF0CB}" dt="2022-05-02T10:33:51.106" v="861"/>
        <pc:sldMkLst>
          <pc:docMk/>
          <pc:sldMk cId="2872390090" sldId="1183"/>
        </pc:sldMkLst>
        <pc:spChg chg="mod">
          <ac:chgData name="José Mª Carrau Criado" userId="49d77530-9701-45e6-a129-930390487e39" providerId="ADAL" clId="{DB38ECEA-F585-46E3-8794-709805CBF0CB}" dt="2022-05-02T10:33:51.106" v="861"/>
          <ac:spMkLst>
            <pc:docMk/>
            <pc:sldMk cId="2872390090" sldId="1183"/>
            <ac:spMk id="3" creationId="{7FB26AC6-631D-4E95-81EC-CD5E4FAAE505}"/>
          </ac:spMkLst>
        </pc:spChg>
      </pc:sldChg>
      <pc:sldChg chg="ord">
        <pc:chgData name="José Mª Carrau Criado" userId="49d77530-9701-45e6-a129-930390487e39" providerId="ADAL" clId="{DB38ECEA-F585-46E3-8794-709805CBF0CB}" dt="2022-05-02T09:36:32.396" v="688"/>
        <pc:sldMkLst>
          <pc:docMk/>
          <pc:sldMk cId="1366365878" sldId="1185"/>
        </pc:sldMkLst>
      </pc:sldChg>
      <pc:sldChg chg="modSp">
        <pc:chgData name="José Mª Carrau Criado" userId="49d77530-9701-45e6-a129-930390487e39" providerId="ADAL" clId="{DB38ECEA-F585-46E3-8794-709805CBF0CB}" dt="2022-05-02T10:33:19.530" v="857"/>
        <pc:sldMkLst>
          <pc:docMk/>
          <pc:sldMk cId="712592112" sldId="1186"/>
        </pc:sldMkLst>
        <pc:spChg chg="mod">
          <ac:chgData name="José Mª Carrau Criado" userId="49d77530-9701-45e6-a129-930390487e39" providerId="ADAL" clId="{DB38ECEA-F585-46E3-8794-709805CBF0CB}" dt="2022-05-02T10:33:19.530" v="857"/>
          <ac:spMkLst>
            <pc:docMk/>
            <pc:sldMk cId="712592112" sldId="1186"/>
            <ac:spMk id="3" creationId="{7FB26AC6-631D-4E95-81EC-CD5E4FAAE505}"/>
          </ac:spMkLst>
        </pc:spChg>
      </pc:sldChg>
      <pc:sldChg chg="modSp">
        <pc:chgData name="José Mª Carrau Criado" userId="49d77530-9701-45e6-a129-930390487e39" providerId="ADAL" clId="{DB38ECEA-F585-46E3-8794-709805CBF0CB}" dt="2022-05-02T10:33:45.117" v="860"/>
        <pc:sldMkLst>
          <pc:docMk/>
          <pc:sldMk cId="1929722115" sldId="1187"/>
        </pc:sldMkLst>
        <pc:spChg chg="mod">
          <ac:chgData name="José Mª Carrau Criado" userId="49d77530-9701-45e6-a129-930390487e39" providerId="ADAL" clId="{DB38ECEA-F585-46E3-8794-709805CBF0CB}" dt="2022-05-02T10:33:45.117" v="860"/>
          <ac:spMkLst>
            <pc:docMk/>
            <pc:sldMk cId="1929722115" sldId="1187"/>
            <ac:spMk id="3" creationId="{7FB26AC6-631D-4E95-81EC-CD5E4FAAE505}"/>
          </ac:spMkLst>
        </pc:spChg>
      </pc:sldChg>
      <pc:sldChg chg="modSp">
        <pc:chgData name="José Mª Carrau Criado" userId="49d77530-9701-45e6-a129-930390487e39" providerId="ADAL" clId="{DB38ECEA-F585-46E3-8794-709805CBF0CB}" dt="2022-05-02T10:33:07.516" v="856"/>
        <pc:sldMkLst>
          <pc:docMk/>
          <pc:sldMk cId="3275393222" sldId="1188"/>
        </pc:sldMkLst>
        <pc:spChg chg="mod">
          <ac:chgData name="José Mª Carrau Criado" userId="49d77530-9701-45e6-a129-930390487e39" providerId="ADAL" clId="{DB38ECEA-F585-46E3-8794-709805CBF0CB}" dt="2022-05-02T10:33:07.516" v="856"/>
          <ac:spMkLst>
            <pc:docMk/>
            <pc:sldMk cId="3275393222" sldId="1188"/>
            <ac:spMk id="3" creationId="{7FB26AC6-631D-4E95-81EC-CD5E4FAAE505}"/>
          </ac:spMkLst>
        </pc:spChg>
      </pc:sldChg>
      <pc:sldChg chg="delSp modSp mod">
        <pc:chgData name="José Mª Carrau Criado" userId="49d77530-9701-45e6-a129-930390487e39" providerId="ADAL" clId="{DB38ECEA-F585-46E3-8794-709805CBF0CB}" dt="2022-05-02T10:38:01.805" v="905" actId="1076"/>
        <pc:sldMkLst>
          <pc:docMk/>
          <pc:sldMk cId="3117926362" sldId="1190"/>
        </pc:sldMkLst>
        <pc:spChg chg="mod">
          <ac:chgData name="José Mª Carrau Criado" userId="49d77530-9701-45e6-a129-930390487e39" providerId="ADAL" clId="{DB38ECEA-F585-46E3-8794-709805CBF0CB}" dt="2022-05-02T10:33:25.948" v="858"/>
          <ac:spMkLst>
            <pc:docMk/>
            <pc:sldMk cId="3117926362" sldId="1190"/>
            <ac:spMk id="111" creationId="{1807A156-10D5-4EE5-ABC3-94D84C1FED81}"/>
          </ac:spMkLst>
        </pc:spChg>
        <pc:spChg chg="mod">
          <ac:chgData name="José Mª Carrau Criado" userId="49d77530-9701-45e6-a129-930390487e39" providerId="ADAL" clId="{DB38ECEA-F585-46E3-8794-709805CBF0CB}" dt="2022-05-02T10:38:01.805" v="905" actId="1076"/>
          <ac:spMkLst>
            <pc:docMk/>
            <pc:sldMk cId="3117926362" sldId="1190"/>
            <ac:spMk id="113" creationId="{59119E3F-E7DE-4F2E-841B-B10BAA3463C0}"/>
          </ac:spMkLst>
        </pc:spChg>
        <pc:picChg chg="del">
          <ac:chgData name="José Mª Carrau Criado" userId="49d77530-9701-45e6-a129-930390487e39" providerId="ADAL" clId="{DB38ECEA-F585-46E3-8794-709805CBF0CB}" dt="2022-05-02T10:37:44.893" v="904" actId="478"/>
          <ac:picMkLst>
            <pc:docMk/>
            <pc:sldMk cId="3117926362" sldId="1190"/>
            <ac:picMk id="112" creationId="{12AA5CF1-BD3E-4473-AC0C-84509ABF5C6B}"/>
          </ac:picMkLst>
        </pc:picChg>
      </pc:sldChg>
      <pc:sldChg chg="modSp">
        <pc:chgData name="José Mª Carrau Criado" userId="49d77530-9701-45e6-a129-930390487e39" providerId="ADAL" clId="{DB38ECEA-F585-46E3-8794-709805CBF0CB}" dt="2022-05-02T10:33:37.347" v="859"/>
        <pc:sldMkLst>
          <pc:docMk/>
          <pc:sldMk cId="1522122247" sldId="1191"/>
        </pc:sldMkLst>
        <pc:spChg chg="mod">
          <ac:chgData name="José Mª Carrau Criado" userId="49d77530-9701-45e6-a129-930390487e39" providerId="ADAL" clId="{DB38ECEA-F585-46E3-8794-709805CBF0CB}" dt="2022-05-02T10:33:37.347" v="859"/>
          <ac:spMkLst>
            <pc:docMk/>
            <pc:sldMk cId="1522122247" sldId="1191"/>
            <ac:spMk id="3" creationId="{7FB26AC6-631D-4E95-81EC-CD5E4FAAE505}"/>
          </ac:spMkLst>
        </pc:spChg>
      </pc:sldChg>
      <pc:sldChg chg="ord">
        <pc:chgData name="José Mª Carrau Criado" userId="49d77530-9701-45e6-a129-930390487e39" providerId="ADAL" clId="{DB38ECEA-F585-46E3-8794-709805CBF0CB}" dt="2022-05-02T09:36:32.396" v="688"/>
        <pc:sldMkLst>
          <pc:docMk/>
          <pc:sldMk cId="2393620750" sldId="1193"/>
        </pc:sldMkLst>
      </pc:sldChg>
      <pc:sldChg chg="del">
        <pc:chgData name="José Mª Carrau Criado" userId="49d77530-9701-45e6-a129-930390487e39" providerId="ADAL" clId="{DB38ECEA-F585-46E3-8794-709805CBF0CB}" dt="2022-05-02T10:31:22.800" v="834" actId="47"/>
        <pc:sldMkLst>
          <pc:docMk/>
          <pc:sldMk cId="1666886047" sldId="1194"/>
        </pc:sldMkLst>
      </pc:sldChg>
      <pc:sldChg chg="modSp mod ord">
        <pc:chgData name="José Mª Carrau Criado" userId="49d77530-9701-45e6-a129-930390487e39" providerId="ADAL" clId="{DB38ECEA-F585-46E3-8794-709805CBF0CB}" dt="2022-05-02T10:32:38.277" v="854" actId="20577"/>
        <pc:sldMkLst>
          <pc:docMk/>
          <pc:sldMk cId="3426204441" sldId="1196"/>
        </pc:sldMkLst>
        <pc:spChg chg="mod">
          <ac:chgData name="José Mª Carrau Criado" userId="49d77530-9701-45e6-a129-930390487e39" providerId="ADAL" clId="{DB38ECEA-F585-46E3-8794-709805CBF0CB}" dt="2022-05-02T10:32:38.277" v="854" actId="20577"/>
          <ac:spMkLst>
            <pc:docMk/>
            <pc:sldMk cId="3426204441" sldId="1196"/>
            <ac:spMk id="3" creationId="{161E17DD-33E8-476F-B839-1DAEC8C92D6F}"/>
          </ac:spMkLst>
        </pc:spChg>
      </pc:sldChg>
      <pc:sldChg chg="ord">
        <pc:chgData name="José Mª Carrau Criado" userId="49d77530-9701-45e6-a129-930390487e39" providerId="ADAL" clId="{DB38ECEA-F585-46E3-8794-709805CBF0CB}" dt="2022-05-02T09:36:32.396" v="688"/>
        <pc:sldMkLst>
          <pc:docMk/>
          <pc:sldMk cId="2573730281" sldId="1197"/>
        </pc:sldMkLst>
      </pc:sldChg>
      <pc:sldChg chg="ord">
        <pc:chgData name="José Mª Carrau Criado" userId="49d77530-9701-45e6-a129-930390487e39" providerId="ADAL" clId="{DB38ECEA-F585-46E3-8794-709805CBF0CB}" dt="2022-05-02T09:36:32.396" v="688"/>
        <pc:sldMkLst>
          <pc:docMk/>
          <pc:sldMk cId="1884997755" sldId="1199"/>
        </pc:sldMkLst>
      </pc:sldChg>
      <pc:sldChg chg="modSp mod ord">
        <pc:chgData name="José Mª Carrau Criado" userId="49d77530-9701-45e6-a129-930390487e39" providerId="ADAL" clId="{DB38ECEA-F585-46E3-8794-709805CBF0CB}" dt="2022-05-02T10:35:15.901" v="862" actId="207"/>
        <pc:sldMkLst>
          <pc:docMk/>
          <pc:sldMk cId="2270909221" sldId="1201"/>
        </pc:sldMkLst>
        <pc:spChg chg="mod">
          <ac:chgData name="José Mª Carrau Criado" userId="49d77530-9701-45e6-a129-930390487e39" providerId="ADAL" clId="{DB38ECEA-F585-46E3-8794-709805CBF0CB}" dt="2022-05-02T10:35:15.901" v="862" actId="207"/>
          <ac:spMkLst>
            <pc:docMk/>
            <pc:sldMk cId="2270909221" sldId="1201"/>
            <ac:spMk id="10" creationId="{6BE35D0D-2B46-48E0-9F8F-0FA4FB8EB881}"/>
          </ac:spMkLst>
        </pc:spChg>
      </pc:sldChg>
      <pc:sldChg chg="del">
        <pc:chgData name="José Mª Carrau Criado" userId="49d77530-9701-45e6-a129-930390487e39" providerId="ADAL" clId="{DB38ECEA-F585-46E3-8794-709805CBF0CB}" dt="2022-05-02T10:31:22.800" v="834" actId="47"/>
        <pc:sldMkLst>
          <pc:docMk/>
          <pc:sldMk cId="3166409646" sldId="1213"/>
        </pc:sldMkLst>
      </pc:sldChg>
      <pc:sldChg chg="del ord">
        <pc:chgData name="José Mª Carrau Criado" userId="49d77530-9701-45e6-a129-930390487e39" providerId="ADAL" clId="{DB38ECEA-F585-46E3-8794-709805CBF0CB}" dt="2022-05-02T10:31:22.800" v="834" actId="47"/>
        <pc:sldMkLst>
          <pc:docMk/>
          <pc:sldMk cId="4172477510" sldId="1217"/>
        </pc:sldMkLst>
      </pc:sldChg>
      <pc:sldChg chg="del">
        <pc:chgData name="José Mª Carrau Criado" userId="49d77530-9701-45e6-a129-930390487e39" providerId="ADAL" clId="{DB38ECEA-F585-46E3-8794-709805CBF0CB}" dt="2022-05-02T10:31:22.800" v="834" actId="47"/>
        <pc:sldMkLst>
          <pc:docMk/>
          <pc:sldMk cId="3055998517" sldId="1221"/>
        </pc:sldMkLst>
      </pc:sldChg>
      <pc:sldChg chg="del">
        <pc:chgData name="José Mª Carrau Criado" userId="49d77530-9701-45e6-a129-930390487e39" providerId="ADAL" clId="{DB38ECEA-F585-46E3-8794-709805CBF0CB}" dt="2022-05-02T10:31:22.800" v="834" actId="47"/>
        <pc:sldMkLst>
          <pc:docMk/>
          <pc:sldMk cId="1354340614" sldId="1222"/>
        </pc:sldMkLst>
      </pc:sldChg>
      <pc:sldChg chg="addSp modSp new mod ord">
        <pc:chgData name="José Mª Carrau Criado" userId="49d77530-9701-45e6-a129-930390487e39" providerId="ADAL" clId="{DB38ECEA-F585-46E3-8794-709805CBF0CB}" dt="2022-05-02T10:40:11.021" v="944" actId="113"/>
        <pc:sldMkLst>
          <pc:docMk/>
          <pc:sldMk cId="747763397" sldId="1223"/>
        </pc:sldMkLst>
        <pc:spChg chg="add mod">
          <ac:chgData name="José Mª Carrau Criado" userId="49d77530-9701-45e6-a129-930390487e39" providerId="ADAL" clId="{DB38ECEA-F585-46E3-8794-709805CBF0CB}" dt="2022-05-02T10:40:11.021" v="944" actId="113"/>
          <ac:spMkLst>
            <pc:docMk/>
            <pc:sldMk cId="747763397" sldId="1223"/>
            <ac:spMk id="2" creationId="{EC1A701C-D03A-4964-AAFA-16102870744B}"/>
          </ac:spMkLst>
        </pc:spChg>
        <pc:spChg chg="add mod">
          <ac:chgData name="José Mª Carrau Criado" userId="49d77530-9701-45e6-a129-930390487e39" providerId="ADAL" clId="{DB38ECEA-F585-46E3-8794-709805CBF0CB}" dt="2022-05-02T10:40:07.323" v="943" actId="113"/>
          <ac:spMkLst>
            <pc:docMk/>
            <pc:sldMk cId="747763397" sldId="1223"/>
            <ac:spMk id="3" creationId="{82FB282B-548F-4A4B-811D-007243C2CB82}"/>
          </ac:spMkLst>
        </pc:spChg>
        <pc:spChg chg="add mod">
          <ac:chgData name="José Mª Carrau Criado" userId="49d77530-9701-45e6-a129-930390487e39" providerId="ADAL" clId="{DB38ECEA-F585-46E3-8794-709805CBF0CB}" dt="2022-05-02T10:40:03.520" v="942" actId="113"/>
          <ac:spMkLst>
            <pc:docMk/>
            <pc:sldMk cId="747763397" sldId="1223"/>
            <ac:spMk id="4" creationId="{C1E2AD04-B5AD-4B55-9B61-8B63A130A769}"/>
          </ac:spMkLst>
        </pc:spChg>
      </pc:sldChg>
      <pc:sldChg chg="addSp delSp modSp add mod">
        <pc:chgData name="José Mª Carrau Criado" userId="49d77530-9701-45e6-a129-930390487e39" providerId="ADAL" clId="{DB38ECEA-F585-46E3-8794-709805CBF0CB}" dt="2022-05-02T10:32:00.507" v="838"/>
        <pc:sldMkLst>
          <pc:docMk/>
          <pc:sldMk cId="3889588883" sldId="1224"/>
        </pc:sldMkLst>
        <pc:spChg chg="mod">
          <ac:chgData name="José Mª Carrau Criado" userId="49d77530-9701-45e6-a129-930390487e39" providerId="ADAL" clId="{DB38ECEA-F585-46E3-8794-709805CBF0CB}" dt="2022-05-02T10:32:00.507" v="838"/>
          <ac:spMkLst>
            <pc:docMk/>
            <pc:sldMk cId="3889588883" sldId="1224"/>
            <ac:spMk id="3" creationId="{7FB26AC6-631D-4E95-81EC-CD5E4FAAE505}"/>
          </ac:spMkLst>
        </pc:spChg>
        <pc:spChg chg="del">
          <ac:chgData name="José Mª Carrau Criado" userId="49d77530-9701-45e6-a129-930390487e39" providerId="ADAL" clId="{DB38ECEA-F585-46E3-8794-709805CBF0CB}" dt="2022-05-02T09:41:27.609" v="749" actId="478"/>
          <ac:spMkLst>
            <pc:docMk/>
            <pc:sldMk cId="3889588883" sldId="1224"/>
            <ac:spMk id="4" creationId="{36CE8B9C-F20A-46C0-A09F-B129DDC805F1}"/>
          </ac:spMkLst>
        </pc:spChg>
        <pc:spChg chg="add del mod">
          <ac:chgData name="José Mª Carrau Criado" userId="49d77530-9701-45e6-a129-930390487e39" providerId="ADAL" clId="{DB38ECEA-F585-46E3-8794-709805CBF0CB}" dt="2022-05-02T10:21:53.902" v="758" actId="478"/>
          <ac:spMkLst>
            <pc:docMk/>
            <pc:sldMk cId="3889588883" sldId="1224"/>
            <ac:spMk id="5" creationId="{663550DF-7718-4228-A6DD-9A311A4C2AA7}"/>
          </ac:spMkLst>
        </pc:spChg>
        <pc:spChg chg="add del mod">
          <ac:chgData name="José Mª Carrau Criado" userId="49d77530-9701-45e6-a129-930390487e39" providerId="ADAL" clId="{DB38ECEA-F585-46E3-8794-709805CBF0CB}" dt="2022-05-02T10:21:58.803" v="759" actId="478"/>
          <ac:spMkLst>
            <pc:docMk/>
            <pc:sldMk cId="3889588883" sldId="1224"/>
            <ac:spMk id="10" creationId="{8369C9FD-9C45-4420-963A-084D160AFD0E}"/>
          </ac:spMkLst>
        </pc:spChg>
        <pc:picChg chg="add del mod">
          <ac:chgData name="José Mª Carrau Criado" userId="49d77530-9701-45e6-a129-930390487e39" providerId="ADAL" clId="{DB38ECEA-F585-46E3-8794-709805CBF0CB}" dt="2022-05-02T10:22:01.304" v="760" actId="478"/>
          <ac:picMkLst>
            <pc:docMk/>
            <pc:sldMk cId="3889588883" sldId="1224"/>
            <ac:picMk id="6" creationId="{B9D98792-060D-410A-8087-71D474ABBFC1}"/>
          </ac:picMkLst>
        </pc:picChg>
        <pc:picChg chg="add del mod">
          <ac:chgData name="José Mª Carrau Criado" userId="49d77530-9701-45e6-a129-930390487e39" providerId="ADAL" clId="{DB38ECEA-F585-46E3-8794-709805CBF0CB}" dt="2022-05-02T10:22:04.582" v="761" actId="478"/>
          <ac:picMkLst>
            <pc:docMk/>
            <pc:sldMk cId="3889588883" sldId="1224"/>
            <ac:picMk id="7" creationId="{E14388A1-72B0-4418-9A92-18DE097528D1}"/>
          </ac:picMkLst>
        </pc:picChg>
        <pc:picChg chg="add mod ord">
          <ac:chgData name="José Mª Carrau Criado" userId="49d77530-9701-45e6-a129-930390487e39" providerId="ADAL" clId="{DB38ECEA-F585-46E3-8794-709805CBF0CB}" dt="2022-05-02T10:28:10.161" v="826" actId="339"/>
          <ac:picMkLst>
            <pc:docMk/>
            <pc:sldMk cId="3889588883" sldId="1224"/>
            <ac:picMk id="8" creationId="{D3F8CCDE-9295-49FC-A2A4-3FC69359A7CD}"/>
          </ac:picMkLst>
        </pc:picChg>
      </pc:sldChg>
      <pc:sldChg chg="modSp add mod">
        <pc:chgData name="José Mª Carrau Criado" userId="49d77530-9701-45e6-a129-930390487e39" providerId="ADAL" clId="{DB38ECEA-F585-46E3-8794-709805CBF0CB}" dt="2022-05-02T09:41:02.407" v="748" actId="1076"/>
        <pc:sldMkLst>
          <pc:docMk/>
          <pc:sldMk cId="129175110" sldId="1225"/>
        </pc:sldMkLst>
        <pc:spChg chg="mod">
          <ac:chgData name="José Mª Carrau Criado" userId="49d77530-9701-45e6-a129-930390487e39" providerId="ADAL" clId="{DB38ECEA-F585-46E3-8794-709805CBF0CB}" dt="2022-05-02T09:41:02.407" v="748" actId="1076"/>
          <ac:spMkLst>
            <pc:docMk/>
            <pc:sldMk cId="129175110" sldId="1225"/>
            <ac:spMk id="4" creationId="{7729DFB4-2251-4FD7-BACD-6BCF228AC920}"/>
          </ac:spMkLst>
        </pc:spChg>
      </pc:sldChg>
      <pc:sldChg chg="addSp delSp modSp add mod">
        <pc:chgData name="José Mª Carrau Criado" userId="49d77530-9701-45e6-a129-930390487e39" providerId="ADAL" clId="{DB38ECEA-F585-46E3-8794-709805CBF0CB}" dt="2022-05-02T10:32:56.508" v="855"/>
        <pc:sldMkLst>
          <pc:docMk/>
          <pc:sldMk cId="3334290324" sldId="1226"/>
        </pc:sldMkLst>
        <pc:spChg chg="mod">
          <ac:chgData name="José Mª Carrau Criado" userId="49d77530-9701-45e6-a129-930390487e39" providerId="ADAL" clId="{DB38ECEA-F585-46E3-8794-709805CBF0CB}" dt="2022-05-02T10:32:56.508" v="855"/>
          <ac:spMkLst>
            <pc:docMk/>
            <pc:sldMk cId="3334290324" sldId="1226"/>
            <ac:spMk id="3" creationId="{7FB26AC6-631D-4E95-81EC-CD5E4FAAE505}"/>
          </ac:spMkLst>
        </pc:spChg>
        <pc:picChg chg="add mod">
          <ac:chgData name="José Mª Carrau Criado" userId="49d77530-9701-45e6-a129-930390487e39" providerId="ADAL" clId="{DB38ECEA-F585-46E3-8794-709805CBF0CB}" dt="2022-05-02T10:28:23.441" v="827" actId="339"/>
          <ac:picMkLst>
            <pc:docMk/>
            <pc:sldMk cId="3334290324" sldId="1226"/>
            <ac:picMk id="4" creationId="{53A4C552-7D31-49DA-8D49-E5BAF2EB014D}"/>
          </ac:picMkLst>
        </pc:picChg>
        <pc:picChg chg="del">
          <ac:chgData name="José Mª Carrau Criado" userId="49d77530-9701-45e6-a129-930390487e39" providerId="ADAL" clId="{DB38ECEA-F585-46E3-8794-709805CBF0CB}" dt="2022-05-02T10:23:27.976" v="764" actId="478"/>
          <ac:picMkLst>
            <pc:docMk/>
            <pc:sldMk cId="3334290324" sldId="1226"/>
            <ac:picMk id="8" creationId="{D3F8CCDE-9295-49FC-A2A4-3FC69359A7CD}"/>
          </ac:picMkLst>
        </pc:picChg>
      </pc:sldChg>
      <pc:sldChg chg="new del">
        <pc:chgData name="José Mª Carrau Criado" userId="49d77530-9701-45e6-a129-930390487e39" providerId="ADAL" clId="{DB38ECEA-F585-46E3-8794-709805CBF0CB}" dt="2022-05-02T10:29:31.887" v="829" actId="2696"/>
        <pc:sldMkLst>
          <pc:docMk/>
          <pc:sldMk cId="3809589071" sldId="1227"/>
        </pc:sldMkLst>
      </pc:sldChg>
      <pc:sldChg chg="modSp mod">
        <pc:chgData name="José Mª Carrau Criado" userId="49d77530-9701-45e6-a129-930390487e39" providerId="ADAL" clId="{DB38ECEA-F585-46E3-8794-709805CBF0CB}" dt="2022-05-23T11:13:43.229" v="946"/>
        <pc:sldMkLst>
          <pc:docMk/>
          <pc:sldMk cId="1549300346" sldId="1241"/>
        </pc:sldMkLst>
        <pc:spChg chg="mod">
          <ac:chgData name="José Mª Carrau Criado" userId="49d77530-9701-45e6-a129-930390487e39" providerId="ADAL" clId="{DB38ECEA-F585-46E3-8794-709805CBF0CB}" dt="2022-05-23T11:13:43.229" v="946"/>
          <ac:spMkLst>
            <pc:docMk/>
            <pc:sldMk cId="1549300346" sldId="1241"/>
            <ac:spMk id="4" creationId="{17B419DB-D588-5D42-E86A-BFA51AA4DA3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9D025-2133-4000-B541-3A54FC7EE923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66909" y="4751220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777607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8DCF8-C9A6-423E-AADD-CCB3AE0751E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84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70D72-CC0A-4A18-9056-490A4723C163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53658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C531B2-946F-47F9-9ED4-E0D52636FE38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921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70D72-CC0A-4A18-9056-490A4723C163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0873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70D72-CC0A-4A18-9056-490A4723C163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0360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289CC3-7ABC-4851-9AD3-DBC338234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F10F70B-66F9-4350-AA8B-3D7BD84F14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C264AF-444D-41AF-88B7-EED65D8FB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12AF-93BB-4141-9203-45EAED7261BF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511644-495D-4F76-A510-5616224C1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78B52B-BAFB-4B39-8198-9AF3A56B6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59FF-C6E4-436A-9555-7AF98225187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764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135533-263C-45CF-8BE4-49CD6CA77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E4D50DA-4216-4A12-9022-80F8E5D80F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107327-DC57-4D73-BCCA-4CF98B92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12AF-93BB-4141-9203-45EAED7261BF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42DA99-45FE-4B97-A723-152AFEF12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AFEE90-F49E-4E5E-92F9-2D6067523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59FF-C6E4-436A-9555-7AF98225187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73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B5EFD73-B898-4DED-98F9-9F7A5BD5DE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2816DF0-17F7-4150-BAF0-EC3575596A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0EB9FC-BB69-4E0D-A5F6-B0FD8F0B2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12AF-93BB-4141-9203-45EAED7261BF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7B723E-C3CC-4F9D-8FDB-3652125CC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8CEBEB-0D16-419A-B302-FCD6D9D59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59FF-C6E4-436A-9555-7AF98225187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528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Índice de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225F9A-7889-403C-8866-7881083CF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336"/>
            <a:ext cx="10515600" cy="4597879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 sz="2400"/>
            </a:lvl1pPr>
            <a:lvl2pPr marL="685800" indent="-228600">
              <a:buFont typeface="Wingdings" panose="05000000000000000000" pitchFamily="2" charset="2"/>
              <a:buChar char="§"/>
              <a:defRPr sz="2000"/>
            </a:lvl2pPr>
            <a:lvl3pPr>
              <a:defRPr sz="1800"/>
            </a:lvl3pPr>
            <a:lvl4pPr>
              <a:defRPr sz="1600"/>
            </a:lvl4pPr>
            <a:lvl5pPr marL="2114550" indent="-2857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F3342B-A4D6-4CC8-9B65-9F347718E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AE4FC3-4372-4E57-B1DD-CD3109CE1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21CDF-8771-4FA7-A9B5-52E63B385DC6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4CE42EF0-56A6-4658-B38A-B486778B45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897146"/>
          </a:xfrm>
          <a:prstGeom prst="rect">
            <a:avLst/>
          </a:prstGeom>
          <a:solidFill>
            <a:srgbClr val="7DBA00"/>
          </a:solidFill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s-ES" dirty="0"/>
              <a:t>Índice de Contenidos</a:t>
            </a:r>
          </a:p>
        </p:txBody>
      </p:sp>
      <p:pic>
        <p:nvPicPr>
          <p:cNvPr id="12" name="Imagen 11" descr="Imagen que contiene dibujo&#10;&#10;Descripción generada automáticamente">
            <a:extLst>
              <a:ext uri="{FF2B5EF4-FFF2-40B4-BE49-F238E27FC236}">
                <a16:creationId xmlns:a16="http://schemas.microsoft.com/office/drawing/2014/main" id="{71B4C481-46F7-46ED-9022-FC577C959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3" t="27896" r="2729" b="30564"/>
          <a:stretch/>
        </p:blipFill>
        <p:spPr>
          <a:xfrm>
            <a:off x="327804" y="6166355"/>
            <a:ext cx="2596551" cy="55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859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AFE64F-9941-4FFE-929B-28B2768B4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034606-E68D-46E1-93A1-38A216C4D0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A61D8F-9E37-4CAE-967D-1014BEE7C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12AF-93BB-4141-9203-45EAED7261BF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E993EC-A0D8-46D8-88A0-2B1C15106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BCFF5C-9DE0-4724-8580-6D23D2D52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59FF-C6E4-436A-9555-7AF98225187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410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93445F-8430-4940-A91E-203D4F315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A26CD46-1F13-4225-BF85-6824E486C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0B4F2E-8F64-406A-8630-68AE4913B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12AF-93BB-4141-9203-45EAED7261BF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7CEB04-EF72-4A2E-9012-7B75D4A48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4571E7-2DAF-4E05-883E-35C298531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59FF-C6E4-436A-9555-7AF98225187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493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D3B268-AAEC-44FF-AFEA-5FF178421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AD2DC6-7595-49A0-8BA1-72279C518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DF32DF2-C702-458D-8D5C-CE84057DDF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1BF0A46-9A85-4E78-A078-67DD03CF7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12AF-93BB-4141-9203-45EAED7261BF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DED514-54B1-4701-9726-685B33F55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FECB708-F51E-4CD7-94BF-C25B5EBE6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59FF-C6E4-436A-9555-7AF98225187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501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7482B7-B27C-4C98-A49F-51D706284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E6808F-3CC3-4E2B-A77C-9A19C9AA0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9269952-5B8D-4B89-B28C-62A5108FD6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9BFA486-502A-4173-B10E-D3E754A4B8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CF1D100-CD57-4507-8D46-A0E4DB45DF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470C60D-AC8B-4B5C-A188-21AAA1573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12AF-93BB-4141-9203-45EAED7261BF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3E40913-DCCF-485F-BCC9-13A2AD7FC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79D2031-4126-4079-A103-5F199D893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59FF-C6E4-436A-9555-7AF98225187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796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8141F3-FF51-4BF9-97B4-5AAB740DA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67FC190-CF55-41FF-BDDE-0A2C9C3F8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12AF-93BB-4141-9203-45EAED7261BF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02D302E-9EB0-446C-9C29-C14A93861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4B6998C-F6F2-464E-9C7B-FE63E7DC2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59FF-C6E4-436A-9555-7AF98225187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929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1ADBC63-F9F4-4BB4-B1A6-689DDC721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12AF-93BB-4141-9203-45EAED7261BF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E0BAAC9-DF90-4364-AC22-60CA5F6E4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558490F-2AF6-4626-ADB6-0C77602E1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59FF-C6E4-436A-9555-7AF98225187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519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F3A559-4C16-42CF-B439-DFB49C929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2F681E-CFE5-4A48-8C5A-77BF5DCDA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E04F282-A83B-4D1F-817C-E13FAD54D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7F4214-E484-4D6E-B527-A5E31E492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12AF-93BB-4141-9203-45EAED7261BF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CA8E83-19E3-44C0-8977-521221FB0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12AADBB-4D87-4815-AB47-4EE2DB3B2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59FF-C6E4-436A-9555-7AF98225187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856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00816F-A6A7-49BE-8B82-6039FE8E5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ADA59A-FCBE-4021-B9A3-C87F1F84FD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01C153F-B326-42E6-8B23-29B325EA5E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BBE3676-9193-4610-91CD-044320E5F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12AF-93BB-4141-9203-45EAED7261BF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C5635B-8F5F-4338-8D98-42D5F410F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33DC49-414E-47F0-B8D8-CCC7DFE4E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59FF-C6E4-436A-9555-7AF98225187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565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42925F6-1EBF-40F1-9822-5E32CCB70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FEF114-AE56-4E56-94C6-65B752D19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33CA4C-9824-40CD-A1EE-E59D4D812C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D12AF-93BB-4141-9203-45EAED7261BF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B2F47E-C98B-4AE9-BDCC-0AEB47A058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FA61C1-A355-4C1A-A403-128996A77F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A59FF-C6E4-436A-9555-7AF98225187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005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88E4F1E8-5E78-4540-B578-0F045E07F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751" y="-735121"/>
            <a:ext cx="5361418" cy="7722043"/>
          </a:xfrm>
          <a:prstGeom prst="rect">
            <a:avLst/>
          </a:prstGeom>
          <a:scene3d>
            <a:camera prst="isometricTopUp">
              <a:rot lat="19476224" lon="18883146" rev="2400000"/>
            </a:camera>
            <a:lightRig rig="threePt" dir="t"/>
          </a:scene3d>
          <a:sp3d prstMaterial="plastic">
            <a:bevelT h="565150"/>
            <a:bevelB prst="angle"/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586920A-2A20-439E-81D7-844E018DA9DE}"/>
              </a:ext>
            </a:extLst>
          </p:cNvPr>
          <p:cNvSpPr txBox="1"/>
          <p:nvPr/>
        </p:nvSpPr>
        <p:spPr>
          <a:xfrm>
            <a:off x="6946283" y="5495631"/>
            <a:ext cx="5041127" cy="73866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s-ES" sz="2400" spc="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José Mª Carrau Criado</a:t>
            </a:r>
            <a:br>
              <a:rPr lang="es-ES" sz="2000" spc="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s-ES" spc="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Arquitecto. Delegado de ANEFHOP</a:t>
            </a:r>
            <a:endParaRPr lang="en-GB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453FD46-9A10-41AB-A3A6-A722641BF3A8}"/>
              </a:ext>
            </a:extLst>
          </p:cNvPr>
          <p:cNvSpPr txBox="1"/>
          <p:nvPr/>
        </p:nvSpPr>
        <p:spPr>
          <a:xfrm>
            <a:off x="4893520" y="4123284"/>
            <a:ext cx="7093890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400" spc="3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sz="3600" b="1" dirty="0"/>
              <a:t>Introducción. Estructura y contenido Código Estructural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682145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53AAF73C-E5BB-9ACB-E3F6-2D7F577FED46}"/>
              </a:ext>
            </a:extLst>
          </p:cNvPr>
          <p:cNvGrpSpPr/>
          <p:nvPr/>
        </p:nvGrpSpPr>
        <p:grpSpPr>
          <a:xfrm>
            <a:off x="0" y="0"/>
            <a:ext cx="12192000" cy="6619136"/>
            <a:chOff x="0" y="0"/>
            <a:chExt cx="12192000" cy="6619136"/>
          </a:xfrm>
        </p:grpSpPr>
        <p:sp>
          <p:nvSpPr>
            <p:cNvPr id="6" name="Título 2">
              <a:extLst>
                <a:ext uri="{FF2B5EF4-FFF2-40B4-BE49-F238E27FC236}">
                  <a16:creationId xmlns:a16="http://schemas.microsoft.com/office/drawing/2014/main" id="{72C4C74F-EE89-593A-096E-45D3F9963801}"/>
                </a:ext>
              </a:extLst>
            </p:cNvPr>
            <p:cNvSpPr txBox="1">
              <a:spLocks/>
            </p:cNvSpPr>
            <p:nvPr/>
          </p:nvSpPr>
          <p:spPr>
            <a:xfrm>
              <a:off x="0" y="0"/>
              <a:ext cx="12192000" cy="720000"/>
            </a:xfrm>
            <a:prstGeom prst="rect">
              <a:avLst/>
            </a:prstGeom>
            <a:solidFill>
              <a:srgbClr val="7DBA00"/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algn="r">
                <a:lnSpc>
                  <a:spcPct val="90000"/>
                </a:lnSpc>
                <a:spcBef>
                  <a:spcPct val="0"/>
                </a:spcBef>
                <a:buNone/>
                <a:defRPr sz="2800" b="1" spc="3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j-ea"/>
                  <a:cs typeface="+mj-cs"/>
                </a:defRPr>
              </a:lvl1pPr>
            </a:lstStyle>
            <a:p>
              <a:pPr algn="ctr"/>
              <a:r>
                <a:rPr lang="es-ES" dirty="0"/>
                <a:t>Novedades </a:t>
              </a:r>
              <a:r>
                <a:rPr lang="es-ES" dirty="0" err="1"/>
                <a:t>CodE</a:t>
              </a:r>
              <a:r>
                <a:rPr lang="es-ES" dirty="0"/>
                <a:t>. Resistencia mínima hormigón especificado</a:t>
              </a:r>
              <a:endParaRPr lang="en-GB" dirty="0"/>
            </a:p>
          </p:txBody>
        </p:sp>
        <p:pic>
          <p:nvPicPr>
            <p:cNvPr id="4" name="Imagen 3" descr="Tabla&#10;&#10;Descripción generada automáticamente">
              <a:extLst>
                <a:ext uri="{FF2B5EF4-FFF2-40B4-BE49-F238E27FC236}">
                  <a16:creationId xmlns:a16="http://schemas.microsoft.com/office/drawing/2014/main" id="{C7C01E16-02E5-3707-F679-9422F57DE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340" y="975543"/>
              <a:ext cx="9544050" cy="4295775"/>
            </a:xfrm>
            <a:prstGeom prst="rect">
              <a:avLst/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7DE05D04-8B17-4781-FAD6-80C6FE992D4D}"/>
                </a:ext>
              </a:extLst>
            </p:cNvPr>
            <p:cNvSpPr txBox="1"/>
            <p:nvPr/>
          </p:nvSpPr>
          <p:spPr>
            <a:xfrm>
              <a:off x="9830525" y="1170469"/>
              <a:ext cx="1717809" cy="6463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square" rtlCol="0">
              <a:spAutoFit/>
            </a:bodyPr>
            <a:lstStyle/>
            <a:p>
              <a:r>
                <a:rPr lang="es-ES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37.3.2.b Recomendación</a:t>
              </a:r>
              <a:endParaRPr lang="en-GB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033E9448-D332-5B3B-E0F9-379A4D62DEF0}"/>
                </a:ext>
              </a:extLst>
            </p:cNvPr>
            <p:cNvSpPr txBox="1"/>
            <p:nvPr/>
          </p:nvSpPr>
          <p:spPr>
            <a:xfrm>
              <a:off x="9321501" y="2094821"/>
              <a:ext cx="2764715" cy="452431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square" rtlCol="0">
              <a:spAutoFit/>
            </a:bodyPr>
            <a:lstStyle/>
            <a:p>
              <a:r>
                <a:rPr lang="es-ES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43.2.1.b “Resistencia mínima esperada”</a:t>
              </a:r>
            </a:p>
            <a:p>
              <a:r>
                <a:rPr lang="es-ES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“Cuando la resistencia especificada en la tipificación del hormigón sea inferior a la resistencia mínima esperada (tabla 43.2.1.b) asociada a la clase de exposición considerada, </a:t>
              </a:r>
              <a:r>
                <a:rPr lang="es-ES" b="1" u="sng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prevalecerá esta última en la prescripción del hormigón </a:t>
              </a:r>
              <a:r>
                <a:rPr lang="es-ES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por ser los condicionantes de durabilidad más restrictivos que los de resistencia.</a:t>
              </a:r>
              <a:endParaRPr lang="en-GB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" name="Conector recto de flecha 2">
              <a:extLst>
                <a:ext uri="{FF2B5EF4-FFF2-40B4-BE49-F238E27FC236}">
                  <a16:creationId xmlns:a16="http://schemas.microsoft.com/office/drawing/2014/main" id="{A825F856-EA4C-5956-AECF-38B0A6F102D2}"/>
                </a:ext>
              </a:extLst>
            </p:cNvPr>
            <p:cNvCxnSpPr>
              <a:cxnSpLocks/>
              <a:endCxn id="7" idx="1"/>
            </p:cNvCxnSpPr>
            <p:nvPr/>
          </p:nvCxnSpPr>
          <p:spPr>
            <a:xfrm>
              <a:off x="8688593" y="1215614"/>
              <a:ext cx="1141932" cy="278021"/>
            </a:xfrm>
            <a:prstGeom prst="straightConnector1">
              <a:avLst/>
            </a:prstGeom>
            <a:ln w="76200"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de flecha 8">
              <a:extLst>
                <a:ext uri="{FF2B5EF4-FFF2-40B4-BE49-F238E27FC236}">
                  <a16:creationId xmlns:a16="http://schemas.microsoft.com/office/drawing/2014/main" id="{A2D9701E-221A-C8DB-4AF4-4039A8D94256}"/>
                </a:ext>
              </a:extLst>
            </p:cNvPr>
            <p:cNvCxnSpPr>
              <a:cxnSpLocks/>
              <a:endCxn id="7" idx="1"/>
            </p:cNvCxnSpPr>
            <p:nvPr/>
          </p:nvCxnSpPr>
          <p:spPr>
            <a:xfrm flipV="1">
              <a:off x="8688593" y="1493635"/>
              <a:ext cx="1141932" cy="269262"/>
            </a:xfrm>
            <a:prstGeom prst="straightConnector1">
              <a:avLst/>
            </a:prstGeom>
            <a:ln w="76200"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de flecha 13">
              <a:extLst>
                <a:ext uri="{FF2B5EF4-FFF2-40B4-BE49-F238E27FC236}">
                  <a16:creationId xmlns:a16="http://schemas.microsoft.com/office/drawing/2014/main" id="{DCDF2600-2652-1CB8-AEB0-7AB9824468A2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>
              <a:off x="8688593" y="3619948"/>
              <a:ext cx="632908" cy="737031"/>
            </a:xfrm>
            <a:prstGeom prst="straightConnector1">
              <a:avLst/>
            </a:prstGeom>
            <a:ln w="76200">
              <a:solidFill>
                <a:schemeClr val="accent1">
                  <a:lumMod val="75000"/>
                </a:schemeClr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de flecha 14">
              <a:extLst>
                <a:ext uri="{FF2B5EF4-FFF2-40B4-BE49-F238E27FC236}">
                  <a16:creationId xmlns:a16="http://schemas.microsoft.com/office/drawing/2014/main" id="{804E53DB-2627-AFC1-9600-C3CE38EFFF2B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>
              <a:off x="8688593" y="4173967"/>
              <a:ext cx="632908" cy="183012"/>
            </a:xfrm>
            <a:prstGeom prst="straightConnector1">
              <a:avLst/>
            </a:prstGeom>
            <a:ln w="76200">
              <a:solidFill>
                <a:schemeClr val="accent1">
                  <a:lumMod val="75000"/>
                </a:schemeClr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96826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2">
            <a:extLst>
              <a:ext uri="{FF2B5EF4-FFF2-40B4-BE49-F238E27FC236}">
                <a16:creationId xmlns:a16="http://schemas.microsoft.com/office/drawing/2014/main" id="{72C4C74F-EE89-593A-096E-45D3F996380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20000"/>
          </a:xfrm>
          <a:prstGeom prst="rect">
            <a:avLst/>
          </a:prstGeom>
          <a:solidFill>
            <a:srgbClr val="7DBA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2800" b="1" spc="3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defRPr>
            </a:lvl1pPr>
          </a:lstStyle>
          <a:p>
            <a:pPr algn="ctr"/>
            <a:r>
              <a:rPr lang="es-ES" dirty="0"/>
              <a:t>Novedades </a:t>
            </a:r>
            <a:r>
              <a:rPr lang="es-ES" dirty="0" err="1"/>
              <a:t>CodE</a:t>
            </a:r>
            <a:endParaRPr lang="en-GB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E69C426-3B94-5445-B4E9-ED44A6DAF2DE}"/>
              </a:ext>
            </a:extLst>
          </p:cNvPr>
          <p:cNvSpPr txBox="1"/>
          <p:nvPr/>
        </p:nvSpPr>
        <p:spPr>
          <a:xfrm>
            <a:off x="359035" y="944898"/>
            <a:ext cx="10075884" cy="5866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Blip>
                <a:blip r:embed="rId2"/>
              </a:buBlip>
            </a:pPr>
            <a:r>
              <a:rPr lang="es-ES" b="1" spc="3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 panose="020F0502020204030204" pitchFamily="34" charset="0"/>
              </a:rPr>
              <a:t>Contenido finos, Art. 33.1 ≤200 kg/m3 (con agua reciclada 210 y autocompactantes 250)</a:t>
            </a:r>
          </a:p>
          <a:p>
            <a:pPr algn="just">
              <a:lnSpc>
                <a:spcPct val="150000"/>
              </a:lnSpc>
            </a:pPr>
            <a:endParaRPr lang="es-ES" b="1" spc="3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Calibri" panose="020F0502020204030204" pitchFamily="34" charset="0"/>
            </a:endParaRPr>
          </a:p>
          <a:p>
            <a:pPr marL="457200" indent="-457200" algn="just">
              <a:lnSpc>
                <a:spcPct val="150000"/>
              </a:lnSpc>
              <a:buBlip>
                <a:blip r:embed="rId2"/>
              </a:buBlip>
            </a:pPr>
            <a:r>
              <a:rPr lang="es-ES" b="1" spc="3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 panose="020F0502020204030204" pitchFamily="34" charset="0"/>
              </a:rPr>
              <a:t>Consistencia FLUIDA, Art. 33.5 </a:t>
            </a:r>
            <a:r>
              <a:rPr lang="es-ES" dirty="0">
                <a:cs typeface="Calibri" panose="020F0502020204030204" pitchFamily="34" charset="0"/>
              </a:rPr>
              <a:t>En obras de edificación, para pilares, forjados y vigas se utilizará un hormigón de </a:t>
            </a:r>
            <a:r>
              <a:rPr lang="es-ES" b="1" dirty="0">
                <a:cs typeface="Calibri" panose="020F0502020204030204" pitchFamily="34" charset="0"/>
              </a:rPr>
              <a:t>consistencia fluida </a:t>
            </a:r>
            <a:r>
              <a:rPr lang="es-ES" dirty="0">
                <a:cs typeface="Calibri" panose="020F0502020204030204" pitchFamily="34" charset="0"/>
              </a:rPr>
              <a:t>salvo justificación en contra.</a:t>
            </a:r>
          </a:p>
          <a:p>
            <a:pPr algn="just">
              <a:lnSpc>
                <a:spcPct val="150000"/>
              </a:lnSpc>
            </a:pPr>
            <a:endParaRPr lang="es-ES" b="1" spc="3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es-ES" b="1" spc="3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es-ES" b="1" spc="3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Calibri" panose="020F0502020204030204" pitchFamily="34" charset="0"/>
            </a:endParaRPr>
          </a:p>
          <a:p>
            <a:pPr marL="457200" indent="-457200" algn="just">
              <a:lnSpc>
                <a:spcPct val="150000"/>
              </a:lnSpc>
              <a:buBlip>
                <a:blip r:embed="rId2"/>
              </a:buBlip>
            </a:pPr>
            <a:r>
              <a:rPr lang="es-ES" b="1" spc="3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 panose="020F0502020204030204" pitchFamily="34" charset="0"/>
              </a:rPr>
              <a:t>Toma de muestras, </a:t>
            </a:r>
            <a:r>
              <a:rPr lang="es-ES" b="1" spc="3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 panose="020F0502020204030204" pitchFamily="34" charset="0"/>
              </a:rPr>
              <a:t>nº</a:t>
            </a:r>
            <a:r>
              <a:rPr lang="es-ES" b="1" spc="3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 panose="020F0502020204030204" pitchFamily="34" charset="0"/>
              </a:rPr>
              <a:t> de probetas por muestra. Art. 57.2 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Se reservarán al menos dos probetas para ensayar si fuera necesario a edades superiores a 28 días. Transcurridos 60 días sin que nadie autorizado haya dispuesto de las probetas, se desecharan definitivamente.</a:t>
            </a:r>
          </a:p>
          <a:p>
            <a:pPr>
              <a:lnSpc>
                <a:spcPct val="150000"/>
              </a:lnSpc>
            </a:pPr>
            <a:endParaRPr lang="es-ES" dirty="0"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GB" dirty="0">
              <a:cs typeface="Calibri" panose="020F050202020403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FCFEDCD-C1D8-9385-D87B-DBD1C7AF5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2689" y="2602230"/>
            <a:ext cx="3017520" cy="165354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71CEB01-5534-C2E5-3078-F7158B233F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2858" y="5591538"/>
            <a:ext cx="3150108" cy="643128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3299687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2">
            <a:extLst>
              <a:ext uri="{FF2B5EF4-FFF2-40B4-BE49-F238E27FC236}">
                <a16:creationId xmlns:a16="http://schemas.microsoft.com/office/drawing/2014/main" id="{72C4C74F-EE89-593A-096E-45D3F996380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20000"/>
          </a:xfrm>
          <a:prstGeom prst="rect">
            <a:avLst/>
          </a:prstGeom>
          <a:solidFill>
            <a:srgbClr val="7DBA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2800" b="1" spc="3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defRPr>
            </a:lvl1pPr>
          </a:lstStyle>
          <a:p>
            <a:pPr algn="ctr"/>
            <a:r>
              <a:rPr lang="es-ES" dirty="0"/>
              <a:t>Novedades </a:t>
            </a:r>
            <a:r>
              <a:rPr lang="es-ES" dirty="0" err="1"/>
              <a:t>CodE</a:t>
            </a:r>
            <a:endParaRPr lang="en-GB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3150D3D-A398-6E6F-6D18-0FB763A29FB0}"/>
              </a:ext>
            </a:extLst>
          </p:cNvPr>
          <p:cNvSpPr txBox="1"/>
          <p:nvPr/>
        </p:nvSpPr>
        <p:spPr>
          <a:xfrm>
            <a:off x="289560" y="720000"/>
            <a:ext cx="10145358" cy="5450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Blip>
                <a:blip r:embed="rId2"/>
              </a:buBlip>
            </a:pPr>
            <a:r>
              <a:rPr lang="es-ES" b="1" spc="3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 panose="020F0502020204030204" pitchFamily="34" charset="0"/>
              </a:rPr>
              <a:t>Conservación de probetas. Art. 57.3.2 </a:t>
            </a:r>
            <a:r>
              <a:rPr lang="es-ES" dirty="0">
                <a:solidFill>
                  <a:schemeClr val="tx1"/>
                </a:solidFill>
              </a:rPr>
              <a:t>Tras su fabricación: arpillera húmeda o similar y los moldes en bolsa sellada. Recinto capaz de mantener las condiciones del cuadro. Documentarlo en el acta de toma de muestras.</a:t>
            </a:r>
          </a:p>
          <a:p>
            <a:pPr algn="just">
              <a:lnSpc>
                <a:spcPct val="150000"/>
              </a:lnSpc>
            </a:pPr>
            <a:endParaRPr lang="es-ES" b="1" spc="3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Calibri" panose="020F0502020204030204" pitchFamily="34" charset="0"/>
            </a:endParaRPr>
          </a:p>
          <a:p>
            <a:pPr marL="457200" indent="-457200" algn="just">
              <a:lnSpc>
                <a:spcPct val="150000"/>
              </a:lnSpc>
              <a:buBlip>
                <a:blip r:embed="rId2"/>
              </a:buBlip>
            </a:pPr>
            <a:r>
              <a:rPr lang="es-ES" b="1" spc="3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 panose="020F0502020204030204" pitchFamily="34" charset="0"/>
              </a:rPr>
              <a:t>Ensayos de recepción de penetración de agua a presión. Art. 57.5.7 </a:t>
            </a:r>
            <a:r>
              <a:rPr lang="es-ES" b="1" dirty="0">
                <a:cs typeface="Calibri" panose="020F0502020204030204" pitchFamily="34" charset="0"/>
              </a:rPr>
              <a:t>en hormigones sin DCOR, XA – XS – XD – XF o XM, y </a:t>
            </a:r>
            <a:r>
              <a:rPr lang="es-ES" b="1" spc="3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 panose="020F0502020204030204" pitchFamily="34" charset="0"/>
              </a:rPr>
              <a:t>Ensayos de contenido de aire </a:t>
            </a:r>
            <a:r>
              <a:rPr lang="es-ES" b="1" spc="3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 panose="020F0502020204030204" pitchFamily="34" charset="0"/>
              </a:rPr>
              <a:t>ocluído</a:t>
            </a:r>
            <a:r>
              <a:rPr lang="es-ES" b="1" spc="3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 panose="020F0502020204030204" pitchFamily="34" charset="0"/>
              </a:rPr>
              <a:t> </a:t>
            </a:r>
            <a:r>
              <a:rPr lang="es-ES" b="1" dirty="0">
                <a:cs typeface="Calibri" panose="020F0502020204030204" pitchFamily="34" charset="0"/>
              </a:rPr>
              <a:t>en hormigones XF2 – XF4, al inicio de la obra y cada seis meses de recepción</a:t>
            </a:r>
          </a:p>
          <a:p>
            <a:pPr algn="just">
              <a:lnSpc>
                <a:spcPct val="150000"/>
              </a:lnSpc>
            </a:pPr>
            <a:endParaRPr lang="es-ES" b="1" spc="3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Calibri" panose="020F0502020204030204" pitchFamily="34" charset="0"/>
            </a:endParaRPr>
          </a:p>
          <a:p>
            <a:pPr marL="457200" indent="-457200" algn="just">
              <a:lnSpc>
                <a:spcPct val="150000"/>
              </a:lnSpc>
              <a:buBlip>
                <a:blip r:embed="rId2"/>
              </a:buBlip>
            </a:pPr>
            <a:r>
              <a:rPr lang="es-ES" b="1" spc="3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 panose="020F0502020204030204" pitchFamily="34" charset="0"/>
              </a:rPr>
              <a:t>Acta de toma de muestras Art.57.2 y Anejo 4. </a:t>
            </a:r>
            <a:r>
              <a:rPr lang="es-ES" sz="1800" dirty="0"/>
              <a:t>El REPRESENTANTE DEL LABORATORIO (art 57.2) levantará un acta de toma de muestras</a:t>
            </a:r>
            <a:r>
              <a:rPr lang="es-ES_tradnl" altLang="es-ES" sz="1800" dirty="0"/>
              <a:t> (contenido según anejo 4), que deberá estar </a:t>
            </a:r>
            <a:r>
              <a:rPr lang="es-ES_tradnl" altLang="es-ES" sz="1800" b="1" u="sng" dirty="0"/>
              <a:t>suscrita por las partes presentes. Cada representante se quedará con una copia de la misma.</a:t>
            </a:r>
            <a:endParaRPr lang="es-ES" sz="1800" b="1" u="sng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9A4289E-D50F-D2E5-AF0B-821BC48A5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962" y="1518524"/>
            <a:ext cx="2681478" cy="1029843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4208560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2">
            <a:extLst>
              <a:ext uri="{FF2B5EF4-FFF2-40B4-BE49-F238E27FC236}">
                <a16:creationId xmlns:a16="http://schemas.microsoft.com/office/drawing/2014/main" id="{72C4C74F-EE89-593A-096E-45D3F996380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20000"/>
          </a:xfrm>
          <a:prstGeom prst="rect">
            <a:avLst/>
          </a:prstGeom>
          <a:solidFill>
            <a:srgbClr val="7DBA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2800" b="1" spc="3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defRPr>
            </a:lvl1pPr>
          </a:lstStyle>
          <a:p>
            <a:pPr algn="ctr"/>
            <a:r>
              <a:rPr lang="es-ES" dirty="0"/>
              <a:t>Novedades </a:t>
            </a:r>
            <a:r>
              <a:rPr lang="es-ES" dirty="0" err="1"/>
              <a:t>CodE</a:t>
            </a:r>
            <a:r>
              <a:rPr lang="es-ES" dirty="0"/>
              <a:t>. Documentación</a:t>
            </a:r>
            <a:endParaRPr lang="en-GB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7B419DB-D588-5D42-E86A-BFA51AA4DA30}"/>
              </a:ext>
            </a:extLst>
          </p:cNvPr>
          <p:cNvSpPr txBox="1"/>
          <p:nvPr/>
        </p:nvSpPr>
        <p:spPr>
          <a:xfrm>
            <a:off x="232409" y="861522"/>
            <a:ext cx="11727181" cy="5720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Blip>
                <a:blip r:embed="rId2"/>
              </a:buBlip>
            </a:pPr>
            <a:r>
              <a:rPr lang="es-ES" sz="1800" b="1" spc="3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 panose="020F0502020204030204" pitchFamily="34" charset="0"/>
              </a:rPr>
              <a:t>Certificado O.C. ITCPH-19 (RD 163/2019)</a:t>
            </a:r>
          </a:p>
          <a:p>
            <a:pPr marL="457200" indent="-457200">
              <a:lnSpc>
                <a:spcPct val="150000"/>
              </a:lnSpc>
              <a:buBlip>
                <a:blip r:embed="rId2"/>
              </a:buBlip>
            </a:pPr>
            <a:r>
              <a:rPr lang="es-ES" sz="1800" b="1" spc="3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 panose="020F0502020204030204" pitchFamily="34" charset="0"/>
              </a:rPr>
              <a:t>Documentación de pedido. 51.3.4</a:t>
            </a:r>
          </a:p>
          <a:p>
            <a:pPr algn="just">
              <a:lnSpc>
                <a:spcPct val="150000"/>
              </a:lnSpc>
            </a:pPr>
            <a:r>
              <a:rPr lang="es-ES" sz="1800" dirty="0">
                <a:cs typeface="Calibri" panose="020F0502020204030204" pitchFamily="34" charset="0"/>
              </a:rPr>
              <a:t>El hormigón fabricado podrá designarse por propiedades o, excepcionalmente, por dosificación, de acuerdo …</a:t>
            </a:r>
          </a:p>
          <a:p>
            <a:pPr algn="just">
              <a:lnSpc>
                <a:spcPct val="150000"/>
              </a:lnSpc>
            </a:pPr>
            <a:r>
              <a:rPr lang="es-ES" dirty="0">
                <a:cs typeface="Calibri" panose="020F0502020204030204" pitchFamily="34" charset="0"/>
              </a:rPr>
              <a:t>En ambos casos </a:t>
            </a:r>
            <a:r>
              <a:rPr lang="es-ES" b="1" dirty="0">
                <a:latin typeface="Arial Black" panose="020B0A04020102020204" pitchFamily="34" charset="0"/>
                <a:cs typeface="Calibri" panose="020F0502020204030204" pitchFamily="34" charset="0"/>
              </a:rPr>
              <a:t>el peticionario deberá especificar documentalmente al fabricante, y previamente al suministro</a:t>
            </a:r>
            <a:r>
              <a:rPr lang="es-ES" dirty="0">
                <a:cs typeface="Calibri" panose="020F0502020204030204" pitchFamily="34" charset="0"/>
              </a:rPr>
              <a:t>, como mínimo: consistencia, tamaño máximo del árido, clase de exposición, resistencia característica, contenido de cemento para los designados por dosificación y los designados por propiedades que requieran un contenido superior al exigido, indicación tipo de cemento y si va destinado a armado, en masa o pretensado</a:t>
            </a:r>
          </a:p>
          <a:p>
            <a:pPr marL="457200" indent="-45720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Blip>
                <a:blip r:embed="rId2"/>
              </a:buBlip>
            </a:pPr>
            <a:r>
              <a:rPr lang="es-ES" b="1" spc="3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 panose="020F0502020204030204" pitchFamily="34" charset="0"/>
              </a:rPr>
              <a:t>Declaración responsable (excepto DCOR) 57.4.1 y Anejo 4 </a:t>
            </a:r>
            <a:r>
              <a:rPr lang="es-ES" b="1" dirty="0">
                <a:cs typeface="Calibri" panose="020F0502020204030204" pitchFamily="34" charset="0"/>
              </a:rPr>
              <a:t>sustituye al Certificado de dosificación de la EHE-08</a:t>
            </a:r>
          </a:p>
          <a:p>
            <a:pPr marL="457200" indent="-45720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Blip>
                <a:blip r:embed="rId2"/>
              </a:buBlip>
            </a:pPr>
            <a:r>
              <a:rPr lang="es-ES" b="1" spc="3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 panose="020F0502020204030204" pitchFamily="34" charset="0"/>
              </a:rPr>
              <a:t>Ficha Técnica </a:t>
            </a:r>
            <a:r>
              <a:rPr lang="es-ES" b="1" spc="30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 panose="020F0502020204030204" pitchFamily="34" charset="0"/>
              </a:rPr>
              <a:t>del hormigón (excepto DCOR). </a:t>
            </a:r>
            <a:r>
              <a:rPr lang="es-ES" b="1" spc="3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 panose="020F0502020204030204" pitchFamily="34" charset="0"/>
              </a:rPr>
              <a:t>Anejo 4 </a:t>
            </a:r>
            <a:r>
              <a:rPr lang="es-ES" dirty="0">
                <a:cs typeface="Calibri" panose="020F0502020204030204" pitchFamily="34" charset="0"/>
              </a:rPr>
              <a:t>obligatoria excepto en hormigones expuestos a los ambientes X0, XC1 y XC2</a:t>
            </a:r>
          </a:p>
          <a:p>
            <a:pPr marL="457200" indent="-45720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Blip>
                <a:blip r:embed="rId2"/>
              </a:buBlip>
            </a:pPr>
            <a:r>
              <a:rPr lang="es-ES" b="1" spc="3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 panose="020F0502020204030204" pitchFamily="34" charset="0"/>
              </a:rPr>
              <a:t>Certificado final de suministro. 57.6 y Anejo 4</a:t>
            </a:r>
          </a:p>
          <a:p>
            <a:pPr marL="457200" indent="-45720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Blip>
                <a:blip r:embed="rId2"/>
              </a:buBlip>
            </a:pPr>
            <a:endParaRPr lang="en-GB" b="1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300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2">
            <a:extLst>
              <a:ext uri="{FF2B5EF4-FFF2-40B4-BE49-F238E27FC236}">
                <a16:creationId xmlns:a16="http://schemas.microsoft.com/office/drawing/2014/main" id="{72C4C74F-EE89-593A-096E-45D3F996380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20000"/>
          </a:xfrm>
          <a:prstGeom prst="rect">
            <a:avLst/>
          </a:prstGeom>
          <a:solidFill>
            <a:srgbClr val="7DBA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2800" b="1" spc="3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defRPr>
            </a:lvl1pPr>
          </a:lstStyle>
          <a:p>
            <a:pPr algn="l"/>
            <a:r>
              <a:rPr lang="es-ES" dirty="0"/>
              <a:t>Lotes</a:t>
            </a:r>
            <a:endParaRPr lang="en-GB" dirty="0"/>
          </a:p>
        </p:txBody>
      </p:sp>
      <p:pic>
        <p:nvPicPr>
          <p:cNvPr id="3" name="Imagen 2" descr="Tabla&#10;&#10;Descripción generada automáticamente">
            <a:extLst>
              <a:ext uri="{FF2B5EF4-FFF2-40B4-BE49-F238E27FC236}">
                <a16:creationId xmlns:a16="http://schemas.microsoft.com/office/drawing/2014/main" id="{E183E3D5-8A84-5614-1535-E82F1BE94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483" y="202267"/>
            <a:ext cx="8353425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84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FB26AC6-631D-4E95-81EC-CD5E4FAAE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4000"/>
          </a:xfrm>
        </p:spPr>
        <p:txBody>
          <a:bodyPr>
            <a:normAutofit/>
          </a:bodyPr>
          <a:lstStyle/>
          <a:p>
            <a:pPr algn="l"/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Conformidad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3" name="Imagen 32" descr="Tabla&#10;&#10;Descripción generada automáticamente con confianza media">
            <a:extLst>
              <a:ext uri="{FF2B5EF4-FFF2-40B4-BE49-F238E27FC236}">
                <a16:creationId xmlns:a16="http://schemas.microsoft.com/office/drawing/2014/main" id="{4F4C2F33-6D55-BEBB-E77F-3C9B0E76A8E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093" y="57912"/>
            <a:ext cx="9729216" cy="674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884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7729DFB4-2251-4FD7-BACD-6BCF228AC920}"/>
              </a:ext>
            </a:extLst>
          </p:cNvPr>
          <p:cNvSpPr txBox="1">
            <a:spLocks/>
          </p:cNvSpPr>
          <p:nvPr/>
        </p:nvSpPr>
        <p:spPr>
          <a:xfrm>
            <a:off x="319377" y="1981104"/>
            <a:ext cx="11553245" cy="2387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r>
              <a:rPr lang="es-ES" sz="3200" spc="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RD 163/2019, de 22 de marzo, por el que se aprueba la Instrucción Técnica para la realización del control de producción de los hormigones fabricados en central (ITCPH-19)</a:t>
            </a:r>
            <a:endParaRPr lang="en-GB" sz="3200" spc="3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6901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FB26AC6-631D-4E95-81EC-CD5E4FAAE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4000"/>
          </a:xfrm>
        </p:spPr>
        <p:txBody>
          <a:bodyPr>
            <a:normAutofit/>
          </a:bodyPr>
          <a:lstStyle/>
          <a:p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Marco reglamentario del Hormigón Preparado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C09387C3-A858-46BE-8F67-25A2AD8A76F5}"/>
              </a:ext>
            </a:extLst>
          </p:cNvPr>
          <p:cNvGrpSpPr/>
          <p:nvPr/>
        </p:nvGrpSpPr>
        <p:grpSpPr>
          <a:xfrm>
            <a:off x="344522" y="963972"/>
            <a:ext cx="11506199" cy="4930056"/>
            <a:chOff x="342901" y="1163019"/>
            <a:chExt cx="11506199" cy="4930056"/>
          </a:xfrm>
        </p:grpSpPr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6D460C54-C26D-4060-8B49-7BAE36CA99EC}"/>
                </a:ext>
              </a:extLst>
            </p:cNvPr>
            <p:cNvSpPr txBox="1"/>
            <p:nvPr/>
          </p:nvSpPr>
          <p:spPr>
            <a:xfrm>
              <a:off x="342901" y="1163019"/>
              <a:ext cx="11506199" cy="1384995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94000"/>
              </a:schemeClr>
            </a:solidFill>
            <a:ln w="38100">
              <a:solidFill>
                <a:schemeClr val="accent6">
                  <a:lumMod val="40000"/>
                  <a:lumOff val="60000"/>
                </a:schemeClr>
              </a:solidFill>
            </a:ln>
            <a:effectLst>
              <a:outerShdw blurRad="63500" sx="102000" sy="102000" algn="ctr" rotWithShape="0">
                <a:schemeClr val="accent6">
                  <a:lumMod val="60000"/>
                  <a:lumOff val="40000"/>
                  <a:alpha val="40000"/>
                </a:schemeClr>
              </a:outerShdw>
            </a:effectLst>
          </p:spPr>
          <p:txBody>
            <a:bodyPr wrap="square">
              <a:spAutoFit/>
            </a:bodyPr>
            <a:lstStyle>
              <a:defPPr>
                <a:defRPr lang="es-ES"/>
              </a:defPPr>
              <a:lvl1pPr algn="ctr">
                <a:defRPr sz="2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lang="es-ES" sz="2800" dirty="0"/>
                <a:t>RD 163/2019,de 22 de marzo, por el que se aprueba la Instrucción Técnica para la realización del control de producción de los hormigones fabricados en central</a:t>
              </a:r>
              <a:endParaRPr lang="en-GB" sz="2800" dirty="0"/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074C7988-4263-46AA-B987-79458813FB32}"/>
                </a:ext>
              </a:extLst>
            </p:cNvPr>
            <p:cNvSpPr txBox="1"/>
            <p:nvPr/>
          </p:nvSpPr>
          <p:spPr>
            <a:xfrm>
              <a:off x="2548246" y="3000322"/>
              <a:ext cx="9300853" cy="156966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94000"/>
              </a:schemeClr>
            </a:solidFill>
            <a:ln w="38100">
              <a:solidFill>
                <a:schemeClr val="accent6">
                  <a:lumMod val="40000"/>
                  <a:lumOff val="60000"/>
                </a:schemeClr>
              </a:solidFill>
            </a:ln>
            <a:effectLst>
              <a:outerShdw blurRad="63500" sx="102000" sy="102000" algn="ctr" rotWithShape="0">
                <a:schemeClr val="accent6">
                  <a:lumMod val="40000"/>
                  <a:lumOff val="60000"/>
                  <a:alpha val="40000"/>
                </a:schemeClr>
              </a:outerShdw>
            </a:effectLst>
          </p:spPr>
          <p:txBody>
            <a:bodyPr wrap="square">
              <a:spAutoFit/>
            </a:bodyPr>
            <a:lstStyle>
              <a:defPPr>
                <a:defRPr lang="es-ES"/>
              </a:defPPr>
              <a:lvl1pPr algn="ctr">
                <a:defRPr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lang="es-ES" sz="2400" dirty="0"/>
                <a:t>MINCOTUR (30/08/2021). Informe “Requisitos de evaluación de conformidad del control de producción de los hormigones fabricados en central, en el marco de la instrucción técnica aprobada por el Real Decreto 163/2019 (ITCPH-19)”</a:t>
              </a:r>
              <a:endParaRPr lang="en-GB" sz="2400" dirty="0"/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7E68C6E4-7465-40BC-BE1E-9C5A43F960FD}"/>
                </a:ext>
              </a:extLst>
            </p:cNvPr>
            <p:cNvSpPr txBox="1"/>
            <p:nvPr/>
          </p:nvSpPr>
          <p:spPr>
            <a:xfrm>
              <a:off x="342901" y="5015857"/>
              <a:ext cx="11506199" cy="107721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>
              <a:defPPr>
                <a:defRPr lang="es-ES"/>
              </a:defPPr>
              <a:lvl1pPr algn="ctr">
                <a:defRPr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lang="es-ES" sz="3200" dirty="0"/>
                <a:t>RD 470/2021, de 29 de junio, por el que se aprueba el Código Estructural</a:t>
              </a:r>
              <a:endParaRPr lang="en-GB" sz="3200" dirty="0"/>
            </a:p>
          </p:txBody>
        </p:sp>
        <p:sp>
          <p:nvSpPr>
            <p:cNvPr id="8" name="Flecha: curvada hacia arriba 7">
              <a:extLst>
                <a:ext uri="{FF2B5EF4-FFF2-40B4-BE49-F238E27FC236}">
                  <a16:creationId xmlns:a16="http://schemas.microsoft.com/office/drawing/2014/main" id="{BE834DCF-14F2-4CED-B59E-3B1AA2ECF47E}"/>
                </a:ext>
              </a:extLst>
            </p:cNvPr>
            <p:cNvSpPr/>
            <p:nvPr/>
          </p:nvSpPr>
          <p:spPr>
            <a:xfrm>
              <a:off x="5708073" y="2548014"/>
              <a:ext cx="643000" cy="452308"/>
            </a:xfrm>
            <a:prstGeom prst="curvedUpArrow">
              <a:avLst>
                <a:gd name="adj1" fmla="val 25000"/>
                <a:gd name="adj2" fmla="val 50000"/>
                <a:gd name="adj3" fmla="val 38435"/>
              </a:avLst>
            </a:prstGeom>
            <a:solidFill>
              <a:schemeClr val="accent6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2390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FB26AC6-631D-4E95-81EC-CD5E4FAAE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0000"/>
          </a:xfrm>
        </p:spPr>
        <p:txBody>
          <a:bodyPr>
            <a:normAutofit/>
          </a:bodyPr>
          <a:lstStyle/>
          <a:p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R.D. 163/2019 y R.D. 470/2021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22311F9-9959-4F6D-965E-FAE25ADEDD2F}"/>
              </a:ext>
            </a:extLst>
          </p:cNvPr>
          <p:cNvSpPr txBox="1"/>
          <p:nvPr/>
        </p:nvSpPr>
        <p:spPr>
          <a:xfrm>
            <a:off x="318052" y="5347659"/>
            <a:ext cx="11620801" cy="738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s-ES" sz="1400" b="1" dirty="0"/>
              <a:t>57.4.1 Comprobación documental previa al suministro</a:t>
            </a:r>
          </a:p>
          <a:p>
            <a:pPr algn="just"/>
            <a:r>
              <a:rPr lang="es-ES" sz="1400" i="1" dirty="0"/>
              <a:t>En su caso, </a:t>
            </a:r>
            <a:r>
              <a:rPr lang="es-E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certificado de inspección de la central suministradora del hormigón preparado</a:t>
            </a:r>
            <a:r>
              <a:rPr lang="es-ES" sz="1400" i="1" dirty="0"/>
              <a:t>, según proceda, </a:t>
            </a:r>
            <a:r>
              <a:rPr lang="es-E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función de lo establecido en la reglamentación industrial vigente relativa al control de producción </a:t>
            </a:r>
            <a:r>
              <a:rPr lang="es-ES" sz="1400" i="1" dirty="0"/>
              <a:t>de los hormigones fabricados en central</a:t>
            </a:r>
            <a:endParaRPr lang="en-GB" sz="1400" i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7FAA33F-9448-493D-B525-FA98446B5F82}"/>
              </a:ext>
            </a:extLst>
          </p:cNvPr>
          <p:cNvSpPr txBox="1"/>
          <p:nvPr/>
        </p:nvSpPr>
        <p:spPr>
          <a:xfrm>
            <a:off x="318053" y="825577"/>
            <a:ext cx="11585050" cy="21544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/>
            <a:r>
              <a:rPr lang="es-ES" sz="1400" b="1" dirty="0"/>
              <a:t>Disposición final segunda. Referencias a la Orden del Ministerio de Ciencia y Tecnología de 21 de noviembre de 2001.</a:t>
            </a:r>
          </a:p>
          <a:p>
            <a:pPr algn="just"/>
            <a:r>
              <a:rPr lang="es-E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referencias realizadas en otras disposiciones a la Orden del Ministerio de Ciencia y Tecnología de 21 de noviembre de 2001, se entenderán efectuadas al presente real decreto</a:t>
            </a:r>
            <a:r>
              <a:rPr lang="es-ES" sz="1400" i="1" dirty="0"/>
              <a:t>.</a:t>
            </a:r>
          </a:p>
          <a:p>
            <a:pPr algn="just"/>
            <a:r>
              <a:rPr lang="es-ES" sz="1400" b="1" i="1" dirty="0"/>
              <a:t>11. Control de la producción.</a:t>
            </a:r>
          </a:p>
          <a:p>
            <a:pPr algn="just"/>
            <a:r>
              <a:rPr lang="es-ES" sz="1400" i="1" dirty="0"/>
              <a:t>El organismo de control emitirá un certificado con el resultado de la inspección. </a:t>
            </a:r>
            <a:r>
              <a:rPr lang="es-E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copia del certificado será entregada al usuario junto con la documentación previa al suministro</a:t>
            </a:r>
            <a:r>
              <a:rPr lang="es-ES" sz="1400" i="1" dirty="0"/>
              <a:t>, bien en papel, bien por vía electrónica, o bien dando acceso a una copia mediante consulta a la página web del fabricante.</a:t>
            </a:r>
          </a:p>
          <a:p>
            <a:pPr algn="just"/>
            <a:r>
              <a:rPr lang="es-ES" sz="1400" b="1" i="1" dirty="0"/>
              <a:t>Informe </a:t>
            </a:r>
            <a:r>
              <a:rPr lang="es-E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30/08/2021 MINCOTUR</a:t>
            </a:r>
            <a:r>
              <a:rPr lang="es-ES" sz="1400" i="1" dirty="0"/>
              <a:t>: “Se entenderá que las referencias hechas a la EHE-08 en la ITCPH-19 y en el presente documento, </a:t>
            </a:r>
            <a:r>
              <a:rPr lang="es-E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refieren a los apartados correspondientes de la nueva normativa en vigor</a:t>
            </a:r>
            <a:r>
              <a:rPr lang="es-ES" sz="1400" i="1" dirty="0"/>
              <a:t> (RD 470/2021, Código Estructural)</a:t>
            </a:r>
            <a:endParaRPr lang="en-GB" sz="1400" i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382AF06-57C2-4590-8C23-26542CCC33F6}"/>
              </a:ext>
            </a:extLst>
          </p:cNvPr>
          <p:cNvSpPr txBox="1"/>
          <p:nvPr/>
        </p:nvSpPr>
        <p:spPr>
          <a:xfrm>
            <a:off x="318052" y="3071229"/>
            <a:ext cx="11620801" cy="218521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/>
              <a:t>71.2.5. Control de producción</a:t>
            </a:r>
          </a:p>
          <a:p>
            <a:pPr algn="just"/>
            <a:r>
              <a:rPr lang="es-ES" sz="1400" dirty="0"/>
              <a:t>Las centrales de hormigón preparado </a:t>
            </a:r>
            <a:r>
              <a:rPr lang="es-ES" sz="1400" b="1" dirty="0"/>
              <a:t>deberán 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tener implantado un sistema de control de producción</a:t>
            </a:r>
            <a:r>
              <a:rPr lang="es-ES" sz="1400" b="1" dirty="0"/>
              <a:t> que contemple la totalidad de los procesos que se lleven a cabo en las mismas y 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acuerdo con lo dispuesto en la reglamentación vigente </a:t>
            </a:r>
            <a:r>
              <a:rPr lang="es-ES" sz="1400" b="1" dirty="0"/>
              <a:t>que sea de aplicación</a:t>
            </a:r>
            <a:r>
              <a:rPr lang="es-ES" sz="1400" dirty="0"/>
              <a:t>.</a:t>
            </a:r>
          </a:p>
          <a:p>
            <a:pPr algn="just"/>
            <a:r>
              <a:rPr lang="es-ES" sz="1400" b="1" i="1" dirty="0"/>
              <a:t>Comentarios:</a:t>
            </a:r>
            <a:r>
              <a:rPr lang="es-ES" sz="1400" b="1" dirty="0"/>
              <a:t> </a:t>
            </a:r>
            <a:r>
              <a:rPr lang="es-ES" sz="1400" b="1" i="1" dirty="0"/>
              <a:t>En el momento de aprobarse esta Instrucción, el control de producción de las centrales de hormigón preparado está regulado por </a:t>
            </a:r>
            <a:r>
              <a:rPr lang="es-E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Orden, de 21 de noviembre de 2001, del Ministerio de Ciencia y Tecnología</a:t>
            </a:r>
            <a:endParaRPr lang="es-E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ES" sz="1400" b="1" dirty="0"/>
              <a:t>86.4.2. Comprobación de las instalaciones</a:t>
            </a:r>
          </a:p>
          <a:p>
            <a:pPr algn="just"/>
            <a:r>
              <a:rPr lang="es-ES" sz="1400" dirty="0"/>
              <a:t>En su caso, 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comprobará que se ha implantado un control de producción conforme con la reglamentación vigente que sea de aplicación </a:t>
            </a:r>
            <a:r>
              <a:rPr lang="es-ES" sz="1400" dirty="0"/>
              <a:t>y que está correctamente documentado, mediante el registro de sus comprobaciones y resultados de ensayo en los correspondientes documentos de autocontrol.  </a:t>
            </a:r>
            <a:endParaRPr lang="en-GB" sz="1400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46E64E29-BFEB-43F9-87C9-FB7B7F7CA981}"/>
              </a:ext>
            </a:extLst>
          </p:cNvPr>
          <p:cNvSpPr>
            <a:spLocks noChangeAspect="1"/>
          </p:cNvSpPr>
          <p:nvPr/>
        </p:nvSpPr>
        <p:spPr>
          <a:xfrm>
            <a:off x="11290877" y="299377"/>
            <a:ext cx="794592" cy="780898"/>
          </a:xfrm>
          <a:prstGeom prst="ellipse">
            <a:avLst/>
          </a:prstGeom>
          <a:solidFill>
            <a:srgbClr val="7DBA00"/>
          </a:solidFill>
          <a:ln>
            <a:noFill/>
          </a:ln>
          <a:effectLst>
            <a:outerShdw blurRad="50800" dist="38100" dir="8100000" algn="tr" rotWithShape="0">
              <a:prstClr val="black">
                <a:alpha val="8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ES" sz="24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ldhabi" panose="020B0604020202020204" pitchFamily="2" charset="-78"/>
              </a:rPr>
              <a:t>RD </a:t>
            </a:r>
            <a:r>
              <a:rPr lang="es-ES" sz="12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ldhabi" panose="020B0604020202020204" pitchFamily="2" charset="-78"/>
              </a:rPr>
              <a:t>163/2019</a:t>
            </a:r>
            <a:endParaRPr lang="en-GB" sz="24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Aldhabi" panose="020B0604020202020204" pitchFamily="2" charset="-78"/>
            </a:endParaRPr>
          </a:p>
        </p:txBody>
      </p:sp>
      <p:pic>
        <p:nvPicPr>
          <p:cNvPr id="8" name="Imagen 7" descr="Texto, Icono&#10;&#10;Descripción generada automáticamente">
            <a:extLst>
              <a:ext uri="{FF2B5EF4-FFF2-40B4-BE49-F238E27FC236}">
                <a16:creationId xmlns:a16="http://schemas.microsoft.com/office/drawing/2014/main" id="{F88FBCDF-EF56-4AD2-A20E-B97AB907B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0846" y="2581529"/>
            <a:ext cx="784623" cy="794682"/>
          </a:xfrm>
          <a:prstGeom prst="rect">
            <a:avLst/>
          </a:prstGeom>
          <a:effectLst>
            <a:outerShdw blurRad="50800" dist="38100" dir="8100000" algn="tr" rotWithShape="0">
              <a:schemeClr val="bg1">
                <a:lumMod val="50000"/>
                <a:alpha val="85000"/>
              </a:scheme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4D5B3CD-0D73-478C-9253-C6A868E18BB8}"/>
              </a:ext>
            </a:extLst>
          </p:cNvPr>
          <p:cNvSpPr txBox="1">
            <a:spLocks noChangeAspect="1"/>
          </p:cNvSpPr>
          <p:nvPr/>
        </p:nvSpPr>
        <p:spPr>
          <a:xfrm>
            <a:off x="11258544" y="5109643"/>
            <a:ext cx="826925" cy="4431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8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CodE</a:t>
            </a:r>
            <a:endParaRPr lang="en-GB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9722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FB26AC6-631D-4E95-81EC-CD5E4FAAE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0000"/>
          </a:xfrm>
        </p:spPr>
        <p:txBody>
          <a:bodyPr>
            <a:normAutofit/>
          </a:bodyPr>
          <a:lstStyle/>
          <a:p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R.D. 163/2019 (ITCPH-19) Exigencias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E4197CC-67F6-42B5-B0CD-855682FE1733}"/>
              </a:ext>
            </a:extLst>
          </p:cNvPr>
          <p:cNvSpPr txBox="1"/>
          <p:nvPr/>
        </p:nvSpPr>
        <p:spPr>
          <a:xfrm>
            <a:off x="267694" y="720000"/>
            <a:ext cx="11656612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central de fabricación de hormigón está sometida a auditorías bianuales de un O.C. acreditado por ENAC.</a:t>
            </a:r>
          </a:p>
          <a:p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Certificado ITCPH-19 caduca a los cuatro años. Exigencias en las auditorías:</a:t>
            </a:r>
            <a:endParaRPr lang="es-ES" sz="2000" b="1" dirty="0"/>
          </a:p>
          <a:p>
            <a:pPr marL="3028950" lvl="6" indent="-285750">
              <a:buBlip>
                <a:blip r:embed="rId2"/>
              </a:buBlip>
            </a:pPr>
            <a:r>
              <a:rPr lang="es-ES" sz="2000" b="1" dirty="0"/>
              <a:t>Personal técnico</a:t>
            </a:r>
          </a:p>
          <a:p>
            <a:pPr marL="3028950" lvl="6" indent="-285750">
              <a:buBlip>
                <a:blip r:embed="rId2"/>
              </a:buBlip>
            </a:pPr>
            <a:r>
              <a:rPr lang="es-ES" sz="2000" b="1" dirty="0"/>
              <a:t>Control materiales componentes y condiciones de almacenamiento</a:t>
            </a:r>
          </a:p>
          <a:p>
            <a:pPr marL="3028950" lvl="6" indent="-285750">
              <a:buBlip>
                <a:blip r:embed="rId2"/>
              </a:buBlip>
            </a:pPr>
            <a:r>
              <a:rPr lang="es-ES" sz="2000" b="1" dirty="0"/>
              <a:t>Control de instalaciones</a:t>
            </a:r>
          </a:p>
          <a:p>
            <a:pPr marL="3486150" lvl="7" indent="-285750">
              <a:buBlip>
                <a:blip r:embed="rId2"/>
              </a:buBlip>
            </a:pPr>
            <a:r>
              <a:rPr lang="es-ES" sz="2000" dirty="0"/>
              <a:t>Instalaciones de dosificación.</a:t>
            </a:r>
          </a:p>
          <a:p>
            <a:pPr marL="3486150" lvl="7" indent="-285750">
              <a:buBlip>
                <a:blip r:embed="rId2"/>
              </a:buBlip>
            </a:pPr>
            <a:r>
              <a:rPr lang="es-ES" sz="2000" dirty="0"/>
              <a:t>Equipos de amasado</a:t>
            </a:r>
          </a:p>
          <a:p>
            <a:pPr marL="3486150" lvl="7" indent="-285750">
              <a:buBlip>
                <a:blip r:embed="rId2"/>
              </a:buBlip>
            </a:pPr>
            <a:r>
              <a:rPr lang="es-ES" sz="2000" dirty="0"/>
              <a:t>Transporte y comprobación del volumen transportado</a:t>
            </a:r>
          </a:p>
          <a:p>
            <a:pPr marL="3028950" lvl="6" indent="-285750">
              <a:buBlip>
                <a:blip r:embed="rId2"/>
              </a:buBlip>
            </a:pPr>
            <a:r>
              <a:rPr lang="es-ES" sz="2000" b="1" dirty="0"/>
              <a:t>Control del hormigón</a:t>
            </a:r>
          </a:p>
          <a:p>
            <a:pPr marL="3486150" lvl="7" indent="-285750">
              <a:buBlip>
                <a:blip r:embed="rId2"/>
              </a:buBlip>
            </a:pPr>
            <a:r>
              <a:rPr lang="es-ES" sz="2000" dirty="0"/>
              <a:t>Para garantizar las condiciones de durabilidad, </a:t>
            </a:r>
            <a:r>
              <a:rPr lang="es-ES" sz="2000" b="1" dirty="0"/>
              <a:t>CERTIFICADO de inviolabilidad del fabricante del software</a:t>
            </a:r>
            <a:r>
              <a:rPr lang="es-ES" sz="2000" dirty="0"/>
              <a:t> que garantiza la trazabilidad de los datos del albarán</a:t>
            </a:r>
          </a:p>
          <a:p>
            <a:pPr marL="3486150" lvl="7" indent="-285750">
              <a:buBlip>
                <a:blip r:embed="rId2"/>
              </a:buBlip>
            </a:pPr>
            <a:r>
              <a:rPr lang="es-ES" sz="2000" b="1" dirty="0"/>
              <a:t>Registro de ensayos de control de producción del hormigón </a:t>
            </a:r>
            <a:r>
              <a:rPr lang="es-ES" sz="2000" dirty="0"/>
              <a:t>con evaluación de resultados (media y variabilidad) </a:t>
            </a:r>
            <a:r>
              <a:rPr lang="es-ES" sz="2000" b="1" dirty="0"/>
              <a:t>aplicando criterio estadístico </a:t>
            </a:r>
            <a:r>
              <a:rPr lang="es-ES" sz="2000" dirty="0"/>
              <a:t>que le permita cumplir con los criterios de control de recepción de la EHE-08 o </a:t>
            </a:r>
            <a:r>
              <a:rPr lang="es-ES" sz="2000" dirty="0" err="1"/>
              <a:t>CodE</a:t>
            </a:r>
            <a:endParaRPr lang="es-ES" sz="2000" dirty="0"/>
          </a:p>
          <a:p>
            <a:pPr marL="3486150" lvl="7" indent="-285750">
              <a:buBlip>
                <a:blip r:embed="rId2"/>
              </a:buBlip>
            </a:pPr>
            <a:r>
              <a:rPr lang="es-ES" sz="2000" b="1" dirty="0"/>
              <a:t>Control del suministro</a:t>
            </a:r>
          </a:p>
          <a:p>
            <a:pPr marL="3028950" lvl="6" indent="-285750">
              <a:buBlip>
                <a:blip r:embed="rId2"/>
              </a:buBlip>
            </a:pPr>
            <a:r>
              <a:rPr lang="es-ES" sz="2000" b="1" dirty="0"/>
              <a:t>Control de documentación y trazabilidad</a:t>
            </a:r>
          </a:p>
          <a:p>
            <a:pPr marL="3028950" lvl="6" indent="-285750">
              <a:buBlip>
                <a:blip r:embed="rId2"/>
              </a:buBlip>
            </a:pPr>
            <a:r>
              <a:rPr lang="es-ES" sz="2000" b="1" dirty="0"/>
              <a:t>Condiciones de los laboratorios de control de producción</a:t>
            </a:r>
          </a:p>
          <a:p>
            <a:pPr marL="3028950" lvl="6" indent="-285750">
              <a:buBlip>
                <a:blip r:embed="rId2"/>
              </a:buBlip>
            </a:pPr>
            <a:r>
              <a:rPr lang="es-ES" sz="2000" b="1" dirty="0"/>
              <a:t>Control de aspectos medioambientales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522122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7729DFB4-2251-4FD7-BACD-6BCF228AC920}"/>
              </a:ext>
            </a:extLst>
          </p:cNvPr>
          <p:cNvSpPr txBox="1">
            <a:spLocks/>
          </p:cNvSpPr>
          <p:nvPr/>
        </p:nvSpPr>
        <p:spPr>
          <a:xfrm>
            <a:off x="1611465" y="2084471"/>
            <a:ext cx="9144000" cy="2387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r>
              <a:rPr lang="es-ES" sz="3200" spc="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RD 470/2021, de 29 de junio, por el que se aprueba el Código Estructural</a:t>
            </a:r>
            <a:endParaRPr lang="en-GB" sz="3200" spc="3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6365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5861B4C1-E9B5-46C9-BED0-0F156D70C1A8}"/>
              </a:ext>
            </a:extLst>
          </p:cNvPr>
          <p:cNvGrpSpPr/>
          <p:nvPr/>
        </p:nvGrpSpPr>
        <p:grpSpPr>
          <a:xfrm>
            <a:off x="3127755" y="777948"/>
            <a:ext cx="8878576" cy="5979284"/>
            <a:chOff x="3127755" y="777948"/>
            <a:chExt cx="8878576" cy="5979284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0A9D5FE2-412B-4BBC-B2DA-A699B9E95A69}"/>
                </a:ext>
              </a:extLst>
            </p:cNvPr>
            <p:cNvSpPr/>
            <p:nvPr/>
          </p:nvSpPr>
          <p:spPr>
            <a:xfrm>
              <a:off x="3142661" y="888810"/>
              <a:ext cx="1973656" cy="180000"/>
            </a:xfrm>
            <a:prstGeom prst="roundRect">
              <a:avLst/>
            </a:prstGeom>
            <a:solidFill>
              <a:schemeClr val="accent2"/>
            </a:solidFill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100" b="1"/>
                <a:t>Organismo de control</a:t>
              </a:r>
            </a:p>
          </p:txBody>
        </p:sp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C5AF69CD-53E7-46A9-8388-233B3A4E7E31}"/>
                </a:ext>
              </a:extLst>
            </p:cNvPr>
            <p:cNvSpPr/>
            <p:nvPr/>
          </p:nvSpPr>
          <p:spPr>
            <a:xfrm>
              <a:off x="3144563" y="1401863"/>
              <a:ext cx="1973656" cy="180000"/>
            </a:xfrm>
            <a:prstGeom prst="roundRect">
              <a:avLst/>
            </a:prstGeom>
            <a:solidFill>
              <a:schemeClr val="accent4"/>
            </a:solidFill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100" b="1">
                  <a:solidFill>
                    <a:schemeClr val="tx1"/>
                  </a:solidFill>
                </a:rPr>
                <a:t>Personal</a:t>
              </a:r>
            </a:p>
          </p:txBody>
        </p:sp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A703E37F-C2FA-4740-9F46-638DD7D3D11B}"/>
                </a:ext>
              </a:extLst>
            </p:cNvPr>
            <p:cNvSpPr/>
            <p:nvPr/>
          </p:nvSpPr>
          <p:spPr>
            <a:xfrm>
              <a:off x="3142661" y="2193714"/>
              <a:ext cx="1973656" cy="180000"/>
            </a:xfrm>
            <a:prstGeom prst="roundRect">
              <a:avLst/>
            </a:prstGeom>
            <a:solidFill>
              <a:schemeClr val="accent6"/>
            </a:solidFill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100" b="1"/>
                <a:t>Materias primas</a:t>
              </a:r>
            </a:p>
          </p:txBody>
        </p:sp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id="{453D9443-4735-4861-81FD-B32595E32611}"/>
                </a:ext>
              </a:extLst>
            </p:cNvPr>
            <p:cNvSpPr/>
            <p:nvPr/>
          </p:nvSpPr>
          <p:spPr>
            <a:xfrm>
              <a:off x="3127755" y="3365832"/>
              <a:ext cx="1973656" cy="180000"/>
            </a:xfrm>
            <a:prstGeom prst="roundRect">
              <a:avLst/>
            </a:prstGeom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100" b="1"/>
                <a:t>Instalación</a:t>
              </a:r>
            </a:p>
          </p:txBody>
        </p:sp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53055B5A-ADBF-479F-BC70-AF2D502FB1D3}"/>
                </a:ext>
              </a:extLst>
            </p:cNvPr>
            <p:cNvSpPr/>
            <p:nvPr/>
          </p:nvSpPr>
          <p:spPr>
            <a:xfrm>
              <a:off x="3142661" y="4157683"/>
              <a:ext cx="1973656" cy="180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100" b="1"/>
                <a:t>Amasado y transporte</a:t>
              </a:r>
            </a:p>
          </p:txBody>
        </p:sp>
        <p:sp>
          <p:nvSpPr>
            <p:cNvPr id="11" name="Rectángulo: esquinas redondeadas 10">
              <a:extLst>
                <a:ext uri="{FF2B5EF4-FFF2-40B4-BE49-F238E27FC236}">
                  <a16:creationId xmlns:a16="http://schemas.microsoft.com/office/drawing/2014/main" id="{99CBB24E-9437-4B4F-A5F6-85BA443815EC}"/>
                </a:ext>
              </a:extLst>
            </p:cNvPr>
            <p:cNvSpPr/>
            <p:nvPr/>
          </p:nvSpPr>
          <p:spPr>
            <a:xfrm>
              <a:off x="3142661" y="5578061"/>
              <a:ext cx="1973656" cy="1800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100" b="1"/>
                <a:t>Control del hormigón</a:t>
              </a:r>
            </a:p>
          </p:txBody>
        </p:sp>
        <p:sp>
          <p:nvSpPr>
            <p:cNvPr id="12" name="Rectángulo: esquinas redondeadas 11">
              <a:extLst>
                <a:ext uri="{FF2B5EF4-FFF2-40B4-BE49-F238E27FC236}">
                  <a16:creationId xmlns:a16="http://schemas.microsoft.com/office/drawing/2014/main" id="{7C9F3D62-318D-4DD9-9A65-A897DEB298D4}"/>
                </a:ext>
              </a:extLst>
            </p:cNvPr>
            <p:cNvSpPr/>
            <p:nvPr/>
          </p:nvSpPr>
          <p:spPr>
            <a:xfrm>
              <a:off x="5636479" y="999885"/>
              <a:ext cx="1973656" cy="180000"/>
            </a:xfrm>
            <a:prstGeom prst="roundRect">
              <a:avLst/>
            </a:prstGeom>
            <a:solidFill>
              <a:schemeClr val="accent2"/>
            </a:solidFill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100" b="1"/>
                <a:t>Documentación</a:t>
              </a:r>
            </a:p>
          </p:txBody>
        </p:sp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41C853CB-3677-4A7E-80C7-0CF5CB7562B6}"/>
                </a:ext>
              </a:extLst>
            </p:cNvPr>
            <p:cNvSpPr/>
            <p:nvPr/>
          </p:nvSpPr>
          <p:spPr>
            <a:xfrm>
              <a:off x="5636479" y="777948"/>
              <a:ext cx="1973656" cy="180000"/>
            </a:xfrm>
            <a:prstGeom prst="roundRect">
              <a:avLst/>
            </a:prstGeom>
            <a:solidFill>
              <a:schemeClr val="accent2"/>
            </a:solidFill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100" b="1"/>
                <a:t>Certificado ITCP</a:t>
              </a:r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49FE09D8-D431-4EB8-90C7-F770B51083DF}"/>
                </a:ext>
              </a:extLst>
            </p:cNvPr>
            <p:cNvSpPr/>
            <p:nvPr/>
          </p:nvSpPr>
          <p:spPr>
            <a:xfrm>
              <a:off x="5636479" y="1755734"/>
              <a:ext cx="1973656" cy="180000"/>
            </a:xfrm>
            <a:prstGeom prst="roundRect">
              <a:avLst/>
            </a:prstGeom>
            <a:solidFill>
              <a:schemeClr val="accent6"/>
            </a:solidFill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100" b="1"/>
                <a:t>Cemento</a:t>
              </a:r>
            </a:p>
          </p:txBody>
        </p:sp>
        <p:sp>
          <p:nvSpPr>
            <p:cNvPr id="15" name="Rectángulo: esquinas redondeadas 14">
              <a:extLst>
                <a:ext uri="{FF2B5EF4-FFF2-40B4-BE49-F238E27FC236}">
                  <a16:creationId xmlns:a16="http://schemas.microsoft.com/office/drawing/2014/main" id="{3701DBB4-E817-4177-8278-7EA5212BBE85}"/>
                </a:ext>
              </a:extLst>
            </p:cNvPr>
            <p:cNvSpPr/>
            <p:nvPr/>
          </p:nvSpPr>
          <p:spPr>
            <a:xfrm>
              <a:off x="5636479" y="1972449"/>
              <a:ext cx="1973656" cy="180000"/>
            </a:xfrm>
            <a:prstGeom prst="roundRect">
              <a:avLst/>
            </a:prstGeom>
            <a:solidFill>
              <a:schemeClr val="accent6"/>
            </a:solidFill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100" b="1"/>
                <a:t>Áridos</a:t>
              </a:r>
            </a:p>
          </p:txBody>
        </p:sp>
        <p:sp>
          <p:nvSpPr>
            <p:cNvPr id="16" name="Rectángulo: esquinas redondeadas 15">
              <a:extLst>
                <a:ext uri="{FF2B5EF4-FFF2-40B4-BE49-F238E27FC236}">
                  <a16:creationId xmlns:a16="http://schemas.microsoft.com/office/drawing/2014/main" id="{2378E2F3-2F36-43C2-B894-4B38FBB8D10B}"/>
                </a:ext>
              </a:extLst>
            </p:cNvPr>
            <p:cNvSpPr/>
            <p:nvPr/>
          </p:nvSpPr>
          <p:spPr>
            <a:xfrm>
              <a:off x="5636479" y="2194995"/>
              <a:ext cx="1973656" cy="180000"/>
            </a:xfrm>
            <a:prstGeom prst="roundRect">
              <a:avLst/>
            </a:prstGeom>
            <a:solidFill>
              <a:schemeClr val="accent6"/>
            </a:solidFill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100" b="1"/>
                <a:t>Aditivo</a:t>
              </a:r>
            </a:p>
          </p:txBody>
        </p:sp>
        <p:sp>
          <p:nvSpPr>
            <p:cNvPr id="17" name="Rectángulo: esquinas redondeadas 16">
              <a:extLst>
                <a:ext uri="{FF2B5EF4-FFF2-40B4-BE49-F238E27FC236}">
                  <a16:creationId xmlns:a16="http://schemas.microsoft.com/office/drawing/2014/main" id="{528F5E23-F19E-4E5A-8143-0F9B516A0340}"/>
                </a:ext>
              </a:extLst>
            </p:cNvPr>
            <p:cNvSpPr/>
            <p:nvPr/>
          </p:nvSpPr>
          <p:spPr>
            <a:xfrm>
              <a:off x="5636479" y="2426049"/>
              <a:ext cx="1973656" cy="180000"/>
            </a:xfrm>
            <a:prstGeom prst="roundRect">
              <a:avLst/>
            </a:prstGeom>
            <a:solidFill>
              <a:schemeClr val="accent6"/>
            </a:solidFill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100" b="1"/>
                <a:t>Adiciones</a:t>
              </a:r>
            </a:p>
          </p:txBody>
        </p:sp>
        <p:sp>
          <p:nvSpPr>
            <p:cNvPr id="18" name="Rectángulo: esquinas redondeadas 17">
              <a:extLst>
                <a:ext uri="{FF2B5EF4-FFF2-40B4-BE49-F238E27FC236}">
                  <a16:creationId xmlns:a16="http://schemas.microsoft.com/office/drawing/2014/main" id="{05816FC3-806A-4A1D-972B-C131FBCC5649}"/>
                </a:ext>
              </a:extLst>
            </p:cNvPr>
            <p:cNvSpPr/>
            <p:nvPr/>
          </p:nvSpPr>
          <p:spPr>
            <a:xfrm>
              <a:off x="5636479" y="2649763"/>
              <a:ext cx="1973656" cy="180000"/>
            </a:xfrm>
            <a:prstGeom prst="roundRect">
              <a:avLst/>
            </a:prstGeom>
            <a:solidFill>
              <a:schemeClr val="accent6"/>
            </a:solidFill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100" b="1"/>
                <a:t>Agua</a:t>
              </a:r>
            </a:p>
          </p:txBody>
        </p:sp>
        <p:sp>
          <p:nvSpPr>
            <p:cNvPr id="19" name="Rectángulo: esquinas redondeadas 18">
              <a:extLst>
                <a:ext uri="{FF2B5EF4-FFF2-40B4-BE49-F238E27FC236}">
                  <a16:creationId xmlns:a16="http://schemas.microsoft.com/office/drawing/2014/main" id="{94C335FE-03CC-4FEE-B22C-CEDE3894115B}"/>
                </a:ext>
              </a:extLst>
            </p:cNvPr>
            <p:cNvSpPr/>
            <p:nvPr/>
          </p:nvSpPr>
          <p:spPr>
            <a:xfrm>
              <a:off x="5651385" y="3133658"/>
              <a:ext cx="1973656" cy="180000"/>
            </a:xfrm>
            <a:prstGeom prst="roundRect">
              <a:avLst/>
            </a:prstGeom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100" b="1"/>
                <a:t>Básculas</a:t>
              </a:r>
            </a:p>
          </p:txBody>
        </p:sp>
        <p:sp>
          <p:nvSpPr>
            <p:cNvPr id="20" name="Rectángulo: esquinas redondeadas 19">
              <a:extLst>
                <a:ext uri="{FF2B5EF4-FFF2-40B4-BE49-F238E27FC236}">
                  <a16:creationId xmlns:a16="http://schemas.microsoft.com/office/drawing/2014/main" id="{98A72B6A-3EAF-45E6-B943-CCD01EF094DF}"/>
                </a:ext>
              </a:extLst>
            </p:cNvPr>
            <p:cNvSpPr/>
            <p:nvPr/>
          </p:nvSpPr>
          <p:spPr>
            <a:xfrm>
              <a:off x="5651385" y="3360615"/>
              <a:ext cx="1973656" cy="180000"/>
            </a:xfrm>
            <a:prstGeom prst="roundRect">
              <a:avLst/>
            </a:prstGeom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100" b="1"/>
                <a:t>Inspecciones</a:t>
              </a:r>
            </a:p>
          </p:txBody>
        </p:sp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FBE82D41-353C-494C-ADFB-F6FAA2563008}"/>
                </a:ext>
              </a:extLst>
            </p:cNvPr>
            <p:cNvSpPr/>
            <p:nvPr/>
          </p:nvSpPr>
          <p:spPr>
            <a:xfrm>
              <a:off x="5651385" y="3599981"/>
              <a:ext cx="1973656" cy="180000"/>
            </a:xfrm>
            <a:prstGeom prst="roundRect">
              <a:avLst/>
            </a:prstGeom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100" b="1"/>
                <a:t>Autómata</a:t>
              </a:r>
            </a:p>
          </p:txBody>
        </p:sp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441F4BBA-856F-4784-89DF-88327DB4D27D}"/>
                </a:ext>
              </a:extLst>
            </p:cNvPr>
            <p:cNvSpPr/>
            <p:nvPr/>
          </p:nvSpPr>
          <p:spPr>
            <a:xfrm>
              <a:off x="5653287" y="3917491"/>
              <a:ext cx="1973656" cy="180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100" b="1"/>
                <a:t>Amasadora fija</a:t>
              </a:r>
            </a:p>
          </p:txBody>
        </p:sp>
        <p:sp>
          <p:nvSpPr>
            <p:cNvPr id="23" name="Rectángulo: esquinas redondeadas 22">
              <a:extLst>
                <a:ext uri="{FF2B5EF4-FFF2-40B4-BE49-F238E27FC236}">
                  <a16:creationId xmlns:a16="http://schemas.microsoft.com/office/drawing/2014/main" id="{C67C92EB-2508-4017-A89A-A10F67FF02A8}"/>
                </a:ext>
              </a:extLst>
            </p:cNvPr>
            <p:cNvSpPr/>
            <p:nvPr/>
          </p:nvSpPr>
          <p:spPr>
            <a:xfrm>
              <a:off x="5651385" y="4143110"/>
              <a:ext cx="1973656" cy="180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100" b="1"/>
                <a:t>Camiones</a:t>
              </a:r>
            </a:p>
          </p:txBody>
        </p:sp>
        <p:sp>
          <p:nvSpPr>
            <p:cNvPr id="24" name="Rectángulo: esquinas redondeadas 23">
              <a:extLst>
                <a:ext uri="{FF2B5EF4-FFF2-40B4-BE49-F238E27FC236}">
                  <a16:creationId xmlns:a16="http://schemas.microsoft.com/office/drawing/2014/main" id="{235E8452-4465-4D55-A12D-4E99CF1D7F21}"/>
                </a:ext>
              </a:extLst>
            </p:cNvPr>
            <p:cNvSpPr/>
            <p:nvPr/>
          </p:nvSpPr>
          <p:spPr>
            <a:xfrm>
              <a:off x="5653287" y="4371134"/>
              <a:ext cx="1973656" cy="180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100" b="1"/>
                <a:t>Control de volumen</a:t>
              </a:r>
            </a:p>
          </p:txBody>
        </p:sp>
        <p:sp>
          <p:nvSpPr>
            <p:cNvPr id="25" name="Rectángulo: esquinas redondeadas 24">
              <a:extLst>
                <a:ext uri="{FF2B5EF4-FFF2-40B4-BE49-F238E27FC236}">
                  <a16:creationId xmlns:a16="http://schemas.microsoft.com/office/drawing/2014/main" id="{0A5D8E13-4F4F-4383-BDF5-B655FFADAE24}"/>
                </a:ext>
              </a:extLst>
            </p:cNvPr>
            <p:cNvSpPr/>
            <p:nvPr/>
          </p:nvSpPr>
          <p:spPr>
            <a:xfrm>
              <a:off x="5636479" y="4880196"/>
              <a:ext cx="1973656" cy="1800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100" b="1"/>
                <a:t>Resultados de resistencia</a:t>
              </a:r>
            </a:p>
          </p:txBody>
        </p:sp>
        <p:sp>
          <p:nvSpPr>
            <p:cNvPr id="26" name="Rectángulo: esquinas redondeadas 25">
              <a:extLst>
                <a:ext uri="{FF2B5EF4-FFF2-40B4-BE49-F238E27FC236}">
                  <a16:creationId xmlns:a16="http://schemas.microsoft.com/office/drawing/2014/main" id="{4DEEB5AC-8F60-4DE4-8BCA-DF7C1597B5A5}"/>
                </a:ext>
              </a:extLst>
            </p:cNvPr>
            <p:cNvSpPr/>
            <p:nvPr/>
          </p:nvSpPr>
          <p:spPr>
            <a:xfrm>
              <a:off x="5636479" y="5111250"/>
              <a:ext cx="1973656" cy="1800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100" b="1"/>
                <a:t>Durabilidad</a:t>
              </a:r>
            </a:p>
          </p:txBody>
        </p:sp>
        <p:sp>
          <p:nvSpPr>
            <p:cNvPr id="27" name="Rectángulo: esquinas redondeadas 26">
              <a:extLst>
                <a:ext uri="{FF2B5EF4-FFF2-40B4-BE49-F238E27FC236}">
                  <a16:creationId xmlns:a16="http://schemas.microsoft.com/office/drawing/2014/main" id="{58D26ECA-95A1-4D68-981A-EFC1B6D06FAB}"/>
                </a:ext>
              </a:extLst>
            </p:cNvPr>
            <p:cNvSpPr/>
            <p:nvPr/>
          </p:nvSpPr>
          <p:spPr>
            <a:xfrm>
              <a:off x="5636479" y="5351238"/>
              <a:ext cx="1973656" cy="1800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100" b="1"/>
                <a:t>Otros ensayos</a:t>
              </a:r>
            </a:p>
          </p:txBody>
        </p:sp>
        <p:sp>
          <p:nvSpPr>
            <p:cNvPr id="28" name="Rectángulo: esquinas redondeadas 27">
              <a:extLst>
                <a:ext uri="{FF2B5EF4-FFF2-40B4-BE49-F238E27FC236}">
                  <a16:creationId xmlns:a16="http://schemas.microsoft.com/office/drawing/2014/main" id="{5C05C87B-495C-466B-879B-D56C6B61BFE2}"/>
                </a:ext>
              </a:extLst>
            </p:cNvPr>
            <p:cNvSpPr/>
            <p:nvPr/>
          </p:nvSpPr>
          <p:spPr>
            <a:xfrm>
              <a:off x="5636479" y="5582292"/>
              <a:ext cx="1973656" cy="1800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100" b="1"/>
                <a:t>Previos y característicos</a:t>
              </a:r>
            </a:p>
          </p:txBody>
        </p:sp>
        <p:sp>
          <p:nvSpPr>
            <p:cNvPr id="29" name="Rectángulo: esquinas redondeadas 28">
              <a:extLst>
                <a:ext uri="{FF2B5EF4-FFF2-40B4-BE49-F238E27FC236}">
                  <a16:creationId xmlns:a16="http://schemas.microsoft.com/office/drawing/2014/main" id="{EFEC774F-2871-428A-ADD4-B3B897A8D716}"/>
                </a:ext>
              </a:extLst>
            </p:cNvPr>
            <p:cNvSpPr/>
            <p:nvPr/>
          </p:nvSpPr>
          <p:spPr>
            <a:xfrm>
              <a:off x="5636479" y="5813346"/>
              <a:ext cx="1973656" cy="1800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100" b="1"/>
                <a:t>Recetas de dosificación</a:t>
              </a:r>
            </a:p>
          </p:txBody>
        </p:sp>
        <p:sp>
          <p:nvSpPr>
            <p:cNvPr id="30" name="Rectángulo: esquinas redondeadas 29">
              <a:extLst>
                <a:ext uri="{FF2B5EF4-FFF2-40B4-BE49-F238E27FC236}">
                  <a16:creationId xmlns:a16="http://schemas.microsoft.com/office/drawing/2014/main" id="{38344BD6-125D-431C-BA81-1A032E594F19}"/>
                </a:ext>
              </a:extLst>
            </p:cNvPr>
            <p:cNvSpPr/>
            <p:nvPr/>
          </p:nvSpPr>
          <p:spPr>
            <a:xfrm>
              <a:off x="5636479" y="6052876"/>
              <a:ext cx="1973656" cy="1800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100" b="1"/>
                <a:t>Certificados dosificación</a:t>
              </a:r>
              <a:endParaRPr lang="es-ES" sz="1100" b="1">
                <a:solidFill>
                  <a:schemeClr val="tx1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31" name="Rectángulo: esquinas redondeadas 30">
              <a:extLst>
                <a:ext uri="{FF2B5EF4-FFF2-40B4-BE49-F238E27FC236}">
                  <a16:creationId xmlns:a16="http://schemas.microsoft.com/office/drawing/2014/main" id="{98961534-B9A2-4FC4-8D20-4D00E4595924}"/>
                </a:ext>
              </a:extLst>
            </p:cNvPr>
            <p:cNvSpPr/>
            <p:nvPr/>
          </p:nvSpPr>
          <p:spPr>
            <a:xfrm>
              <a:off x="5636479" y="6283031"/>
              <a:ext cx="1973656" cy="1800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100" b="1"/>
                <a:t>Laboratorio</a:t>
              </a:r>
            </a:p>
          </p:txBody>
        </p:sp>
        <p:sp>
          <p:nvSpPr>
            <p:cNvPr id="32" name="Rectángulo: esquinas redondeadas 31">
              <a:extLst>
                <a:ext uri="{FF2B5EF4-FFF2-40B4-BE49-F238E27FC236}">
                  <a16:creationId xmlns:a16="http://schemas.microsoft.com/office/drawing/2014/main" id="{74DEFCD6-E0CF-4811-9870-31B2D5172E49}"/>
                </a:ext>
              </a:extLst>
            </p:cNvPr>
            <p:cNvSpPr/>
            <p:nvPr/>
          </p:nvSpPr>
          <p:spPr>
            <a:xfrm>
              <a:off x="7900121" y="6178227"/>
              <a:ext cx="1973656" cy="1800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100" b="1"/>
                <a:t>Externo </a:t>
              </a:r>
            </a:p>
          </p:txBody>
        </p:sp>
        <p:sp>
          <p:nvSpPr>
            <p:cNvPr id="33" name="Rectángulo: esquinas redondeadas 32">
              <a:extLst>
                <a:ext uri="{FF2B5EF4-FFF2-40B4-BE49-F238E27FC236}">
                  <a16:creationId xmlns:a16="http://schemas.microsoft.com/office/drawing/2014/main" id="{E1DCDCBB-E68F-4B6C-8C24-86600756414D}"/>
                </a:ext>
              </a:extLst>
            </p:cNvPr>
            <p:cNvSpPr/>
            <p:nvPr/>
          </p:nvSpPr>
          <p:spPr>
            <a:xfrm>
              <a:off x="7900121" y="6412350"/>
              <a:ext cx="1973656" cy="1800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100" b="1"/>
                <a:t>Propio</a:t>
              </a:r>
            </a:p>
          </p:txBody>
        </p:sp>
        <p:sp>
          <p:nvSpPr>
            <p:cNvPr id="34" name="Rectángulo: esquinas redondeadas 33">
              <a:extLst>
                <a:ext uri="{FF2B5EF4-FFF2-40B4-BE49-F238E27FC236}">
                  <a16:creationId xmlns:a16="http://schemas.microsoft.com/office/drawing/2014/main" id="{3892FBE0-DAFC-477F-A1F0-4A4EB833E3AA}"/>
                </a:ext>
              </a:extLst>
            </p:cNvPr>
            <p:cNvSpPr/>
            <p:nvPr/>
          </p:nvSpPr>
          <p:spPr>
            <a:xfrm>
              <a:off x="10032675" y="6052876"/>
              <a:ext cx="1973656" cy="1800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100" b="1"/>
                <a:t>ENAC o ISO 9001</a:t>
              </a:r>
            </a:p>
          </p:txBody>
        </p:sp>
        <p:sp>
          <p:nvSpPr>
            <p:cNvPr id="35" name="Rectángulo: esquinas redondeadas 34">
              <a:extLst>
                <a:ext uri="{FF2B5EF4-FFF2-40B4-BE49-F238E27FC236}">
                  <a16:creationId xmlns:a16="http://schemas.microsoft.com/office/drawing/2014/main" id="{623F8DD7-CCAE-4D07-8C23-7CA23B5EB06D}"/>
                </a:ext>
              </a:extLst>
            </p:cNvPr>
            <p:cNvSpPr/>
            <p:nvPr/>
          </p:nvSpPr>
          <p:spPr>
            <a:xfrm>
              <a:off x="10032675" y="3131403"/>
              <a:ext cx="1973656" cy="180000"/>
            </a:xfrm>
            <a:prstGeom prst="roundRect">
              <a:avLst/>
            </a:prstGeom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100" b="1"/>
                <a:t>Pesas / trazabilidad</a:t>
              </a:r>
            </a:p>
          </p:txBody>
        </p:sp>
        <p:sp>
          <p:nvSpPr>
            <p:cNvPr id="36" name="Rectángulo: esquinas redondeadas 35">
              <a:extLst>
                <a:ext uri="{FF2B5EF4-FFF2-40B4-BE49-F238E27FC236}">
                  <a16:creationId xmlns:a16="http://schemas.microsoft.com/office/drawing/2014/main" id="{4D80622C-CA30-4B3F-9DEA-5A318ECB27E8}"/>
                </a:ext>
              </a:extLst>
            </p:cNvPr>
            <p:cNvSpPr/>
            <p:nvPr/>
          </p:nvSpPr>
          <p:spPr>
            <a:xfrm>
              <a:off x="7915027" y="3443305"/>
              <a:ext cx="1973656" cy="180000"/>
            </a:xfrm>
            <a:prstGeom prst="roundRect">
              <a:avLst/>
            </a:prstGeom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100" b="1"/>
                <a:t>Certificado software</a:t>
              </a:r>
            </a:p>
          </p:txBody>
        </p:sp>
        <p:sp>
          <p:nvSpPr>
            <p:cNvPr id="37" name="Rectángulo: esquinas redondeadas 36">
              <a:extLst>
                <a:ext uri="{FF2B5EF4-FFF2-40B4-BE49-F238E27FC236}">
                  <a16:creationId xmlns:a16="http://schemas.microsoft.com/office/drawing/2014/main" id="{232DA2E1-284F-4F07-917C-BA3C3232A61E}"/>
                </a:ext>
              </a:extLst>
            </p:cNvPr>
            <p:cNvSpPr/>
            <p:nvPr/>
          </p:nvSpPr>
          <p:spPr>
            <a:xfrm>
              <a:off x="10032675" y="6343524"/>
              <a:ext cx="1973656" cy="1800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100" b="1"/>
                <a:t>Calibraciones</a:t>
              </a:r>
            </a:p>
          </p:txBody>
        </p:sp>
        <p:sp>
          <p:nvSpPr>
            <p:cNvPr id="38" name="Rectángulo: esquinas redondeadas 37">
              <a:extLst>
                <a:ext uri="{FF2B5EF4-FFF2-40B4-BE49-F238E27FC236}">
                  <a16:creationId xmlns:a16="http://schemas.microsoft.com/office/drawing/2014/main" id="{B5D95060-672D-4D1E-8EC7-AC2939D0388F}"/>
                </a:ext>
              </a:extLst>
            </p:cNvPr>
            <p:cNvSpPr/>
            <p:nvPr/>
          </p:nvSpPr>
          <p:spPr>
            <a:xfrm>
              <a:off x="10032675" y="6577232"/>
              <a:ext cx="1973656" cy="1800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100" b="1"/>
                <a:t>Instrucciones / normas</a:t>
              </a:r>
            </a:p>
          </p:txBody>
        </p:sp>
        <p:sp>
          <p:nvSpPr>
            <p:cNvPr id="39" name="Rectángulo: esquinas redondeadas 38">
              <a:extLst>
                <a:ext uri="{FF2B5EF4-FFF2-40B4-BE49-F238E27FC236}">
                  <a16:creationId xmlns:a16="http://schemas.microsoft.com/office/drawing/2014/main" id="{988110C3-50CA-492D-8114-108F8400D6E7}"/>
                </a:ext>
              </a:extLst>
            </p:cNvPr>
            <p:cNvSpPr/>
            <p:nvPr/>
          </p:nvSpPr>
          <p:spPr>
            <a:xfrm>
              <a:off x="3127755" y="6549808"/>
              <a:ext cx="1973656" cy="180000"/>
            </a:xfrm>
            <a:prstGeom prst="roundRect">
              <a:avLst/>
            </a:prstGeom>
            <a:solidFill>
              <a:srgbClr val="00B050"/>
            </a:solidFill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100" b="1"/>
                <a:t>Medio ambiente</a:t>
              </a:r>
            </a:p>
          </p:txBody>
        </p:sp>
        <p:sp>
          <p:nvSpPr>
            <p:cNvPr id="40" name="Rectángulo: esquinas redondeadas 39">
              <a:extLst>
                <a:ext uri="{FF2B5EF4-FFF2-40B4-BE49-F238E27FC236}">
                  <a16:creationId xmlns:a16="http://schemas.microsoft.com/office/drawing/2014/main" id="{6BFC88DA-9D56-4C3D-A1DA-CAAD86C71C40}"/>
                </a:ext>
              </a:extLst>
            </p:cNvPr>
            <p:cNvSpPr/>
            <p:nvPr/>
          </p:nvSpPr>
          <p:spPr>
            <a:xfrm>
              <a:off x="5636479" y="1276661"/>
              <a:ext cx="1973656" cy="180000"/>
            </a:xfrm>
            <a:prstGeom prst="roundRect">
              <a:avLst/>
            </a:prstGeom>
            <a:solidFill>
              <a:schemeClr val="accent4"/>
            </a:solidFill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100" b="1">
                  <a:solidFill>
                    <a:schemeClr val="tx1"/>
                  </a:solidFill>
                </a:rPr>
                <a:t>Técnico de fabricación</a:t>
              </a:r>
            </a:p>
          </p:txBody>
        </p:sp>
        <p:sp>
          <p:nvSpPr>
            <p:cNvPr id="41" name="Rectángulo: esquinas redondeadas 40">
              <a:extLst>
                <a:ext uri="{FF2B5EF4-FFF2-40B4-BE49-F238E27FC236}">
                  <a16:creationId xmlns:a16="http://schemas.microsoft.com/office/drawing/2014/main" id="{8EBA306A-0B85-4B18-B7BF-08C8965F403A}"/>
                </a:ext>
              </a:extLst>
            </p:cNvPr>
            <p:cNvSpPr/>
            <p:nvPr/>
          </p:nvSpPr>
          <p:spPr>
            <a:xfrm>
              <a:off x="7900121" y="2009334"/>
              <a:ext cx="1973656" cy="439261"/>
            </a:xfrm>
            <a:prstGeom prst="roundRect">
              <a:avLst/>
            </a:prstGeom>
            <a:solidFill>
              <a:schemeClr val="accent6"/>
            </a:solidFill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s-ES" sz="1100" b="1"/>
                <a:t>Marcado CE / </a:t>
              </a:r>
              <a:r>
                <a:rPr lang="es-ES" sz="1100" b="1" err="1"/>
                <a:t>DdP</a:t>
              </a:r>
              <a:endParaRPr lang="es-ES" sz="1100" b="1"/>
            </a:p>
          </p:txBody>
        </p:sp>
        <p:sp>
          <p:nvSpPr>
            <p:cNvPr id="42" name="Rectángulo: esquinas redondeadas 41">
              <a:extLst>
                <a:ext uri="{FF2B5EF4-FFF2-40B4-BE49-F238E27FC236}">
                  <a16:creationId xmlns:a16="http://schemas.microsoft.com/office/drawing/2014/main" id="{CFB2C2E2-EAD5-42ED-BCA7-69FD48533462}"/>
                </a:ext>
              </a:extLst>
            </p:cNvPr>
            <p:cNvSpPr/>
            <p:nvPr/>
          </p:nvSpPr>
          <p:spPr>
            <a:xfrm>
              <a:off x="10017769" y="1755734"/>
              <a:ext cx="1973656" cy="180000"/>
            </a:xfrm>
            <a:prstGeom prst="roundRect">
              <a:avLst/>
            </a:prstGeom>
            <a:solidFill>
              <a:schemeClr val="accent6"/>
            </a:solidFill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100" b="1"/>
                <a:t>Cemento SR</a:t>
              </a:r>
            </a:p>
          </p:txBody>
        </p:sp>
        <p:sp>
          <p:nvSpPr>
            <p:cNvPr id="43" name="Rectángulo: esquinas redondeadas 42">
              <a:extLst>
                <a:ext uri="{FF2B5EF4-FFF2-40B4-BE49-F238E27FC236}">
                  <a16:creationId xmlns:a16="http://schemas.microsoft.com/office/drawing/2014/main" id="{2FE37EE4-4245-4848-BF18-4468B56DA62A}"/>
                </a:ext>
              </a:extLst>
            </p:cNvPr>
            <p:cNvSpPr/>
            <p:nvPr/>
          </p:nvSpPr>
          <p:spPr>
            <a:xfrm>
              <a:off x="7900121" y="2512647"/>
              <a:ext cx="1973656" cy="180000"/>
            </a:xfrm>
            <a:prstGeom prst="roundRect">
              <a:avLst/>
            </a:prstGeom>
            <a:solidFill>
              <a:schemeClr val="accent6"/>
            </a:solidFill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100" b="1"/>
                <a:t>No red</a:t>
              </a:r>
            </a:p>
          </p:txBody>
        </p:sp>
        <p:sp>
          <p:nvSpPr>
            <p:cNvPr id="44" name="Rectángulo: esquinas redondeadas 43">
              <a:extLst>
                <a:ext uri="{FF2B5EF4-FFF2-40B4-BE49-F238E27FC236}">
                  <a16:creationId xmlns:a16="http://schemas.microsoft.com/office/drawing/2014/main" id="{ED4AC0B5-1719-4A28-BD1D-8529B1125BAB}"/>
                </a:ext>
              </a:extLst>
            </p:cNvPr>
            <p:cNvSpPr/>
            <p:nvPr/>
          </p:nvSpPr>
          <p:spPr>
            <a:xfrm>
              <a:off x="7900121" y="2746536"/>
              <a:ext cx="1973656" cy="180000"/>
            </a:xfrm>
            <a:prstGeom prst="roundRect">
              <a:avLst/>
            </a:prstGeom>
            <a:solidFill>
              <a:schemeClr val="accent6"/>
            </a:solidFill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100" b="1"/>
                <a:t>Reciclada</a:t>
              </a:r>
            </a:p>
          </p:txBody>
        </p:sp>
        <p:sp>
          <p:nvSpPr>
            <p:cNvPr id="45" name="Rectángulo: esquinas redondeadas 44">
              <a:extLst>
                <a:ext uri="{FF2B5EF4-FFF2-40B4-BE49-F238E27FC236}">
                  <a16:creationId xmlns:a16="http://schemas.microsoft.com/office/drawing/2014/main" id="{BD9B876E-3DD6-4990-8495-6CE84714BC36}"/>
                </a:ext>
              </a:extLst>
            </p:cNvPr>
            <p:cNvSpPr/>
            <p:nvPr/>
          </p:nvSpPr>
          <p:spPr>
            <a:xfrm>
              <a:off x="10017769" y="2649763"/>
              <a:ext cx="1973656" cy="180000"/>
            </a:xfrm>
            <a:prstGeom prst="roundRect">
              <a:avLst/>
            </a:prstGeom>
            <a:solidFill>
              <a:schemeClr val="accent6"/>
            </a:solidFill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100" b="1"/>
                <a:t>Ensayos</a:t>
              </a:r>
            </a:p>
          </p:txBody>
        </p:sp>
        <p:sp>
          <p:nvSpPr>
            <p:cNvPr id="46" name="Rectángulo: esquinas redondeadas 45">
              <a:extLst>
                <a:ext uri="{FF2B5EF4-FFF2-40B4-BE49-F238E27FC236}">
                  <a16:creationId xmlns:a16="http://schemas.microsoft.com/office/drawing/2014/main" id="{FF59F03F-2C8D-485A-B6BD-B6C929A07D49}"/>
                </a:ext>
              </a:extLst>
            </p:cNvPr>
            <p:cNvSpPr/>
            <p:nvPr/>
          </p:nvSpPr>
          <p:spPr>
            <a:xfrm>
              <a:off x="10017769" y="2857085"/>
              <a:ext cx="1973656" cy="180000"/>
            </a:xfrm>
            <a:prstGeom prst="roundRect">
              <a:avLst/>
            </a:prstGeom>
            <a:solidFill>
              <a:schemeClr val="accent6"/>
            </a:solidFill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100" b="1"/>
                <a:t>Densidad</a:t>
              </a:r>
            </a:p>
          </p:txBody>
        </p:sp>
        <p:sp>
          <p:nvSpPr>
            <p:cNvPr id="47" name="Rectángulo: esquinas redondeadas 46">
              <a:extLst>
                <a:ext uri="{FF2B5EF4-FFF2-40B4-BE49-F238E27FC236}">
                  <a16:creationId xmlns:a16="http://schemas.microsoft.com/office/drawing/2014/main" id="{20328E44-7CC8-4A6C-856A-6F7FC08ADF34}"/>
                </a:ext>
              </a:extLst>
            </p:cNvPr>
            <p:cNvSpPr/>
            <p:nvPr/>
          </p:nvSpPr>
          <p:spPr>
            <a:xfrm>
              <a:off x="7915027" y="3918760"/>
              <a:ext cx="1973656" cy="180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100" b="1"/>
                <a:t>Homogeneidad</a:t>
              </a:r>
            </a:p>
          </p:txBody>
        </p:sp>
        <p:sp>
          <p:nvSpPr>
            <p:cNvPr id="48" name="Rectángulo: esquinas redondeadas 47">
              <a:extLst>
                <a:ext uri="{FF2B5EF4-FFF2-40B4-BE49-F238E27FC236}">
                  <a16:creationId xmlns:a16="http://schemas.microsoft.com/office/drawing/2014/main" id="{FAFC030C-B60D-4FF9-94AF-15DD5A491572}"/>
                </a:ext>
              </a:extLst>
            </p:cNvPr>
            <p:cNvSpPr/>
            <p:nvPr/>
          </p:nvSpPr>
          <p:spPr>
            <a:xfrm>
              <a:off x="7915027" y="4136115"/>
              <a:ext cx="1973656" cy="180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100" b="1"/>
                <a:t>Inspecciones</a:t>
              </a:r>
            </a:p>
          </p:txBody>
        </p:sp>
        <p:sp>
          <p:nvSpPr>
            <p:cNvPr id="49" name="Rectángulo: esquinas redondeadas 48">
              <a:extLst>
                <a:ext uri="{FF2B5EF4-FFF2-40B4-BE49-F238E27FC236}">
                  <a16:creationId xmlns:a16="http://schemas.microsoft.com/office/drawing/2014/main" id="{FBA2C853-3AED-4BE2-83A0-6EDF4A11ECAF}"/>
                </a:ext>
              </a:extLst>
            </p:cNvPr>
            <p:cNvSpPr/>
            <p:nvPr/>
          </p:nvSpPr>
          <p:spPr>
            <a:xfrm>
              <a:off x="10032675" y="3921755"/>
              <a:ext cx="1973656" cy="180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100" b="1"/>
                <a:t>Protocolo hormigón especial </a:t>
              </a:r>
            </a:p>
          </p:txBody>
        </p:sp>
        <p:sp>
          <p:nvSpPr>
            <p:cNvPr id="50" name="Rectángulo: esquinas redondeadas 49">
              <a:extLst>
                <a:ext uri="{FF2B5EF4-FFF2-40B4-BE49-F238E27FC236}">
                  <a16:creationId xmlns:a16="http://schemas.microsoft.com/office/drawing/2014/main" id="{A9B0C46B-D952-4C5C-9963-437CDD8B41CC}"/>
                </a:ext>
              </a:extLst>
            </p:cNvPr>
            <p:cNvSpPr/>
            <p:nvPr/>
          </p:nvSpPr>
          <p:spPr>
            <a:xfrm>
              <a:off x="5636479" y="1512771"/>
              <a:ext cx="1973656" cy="180000"/>
            </a:xfrm>
            <a:prstGeom prst="roundRect">
              <a:avLst/>
            </a:prstGeom>
            <a:solidFill>
              <a:schemeClr val="accent4"/>
            </a:solidFill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100" b="1">
                  <a:solidFill>
                    <a:schemeClr val="tx1"/>
                  </a:solidFill>
                </a:rPr>
                <a:t>Técnico de CP</a:t>
              </a:r>
            </a:p>
          </p:txBody>
        </p:sp>
        <p:sp>
          <p:nvSpPr>
            <p:cNvPr id="51" name="Rectángulo: esquinas redondeadas 50">
              <a:extLst>
                <a:ext uri="{FF2B5EF4-FFF2-40B4-BE49-F238E27FC236}">
                  <a16:creationId xmlns:a16="http://schemas.microsoft.com/office/drawing/2014/main" id="{2E6A77C4-861A-463A-AA36-8A788D53BE49}"/>
                </a:ext>
              </a:extLst>
            </p:cNvPr>
            <p:cNvSpPr/>
            <p:nvPr/>
          </p:nvSpPr>
          <p:spPr>
            <a:xfrm>
              <a:off x="7900121" y="1281740"/>
              <a:ext cx="1973656" cy="180000"/>
            </a:xfrm>
            <a:prstGeom prst="roundRect">
              <a:avLst/>
            </a:prstGeom>
            <a:solidFill>
              <a:schemeClr val="accent4"/>
            </a:solidFill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100" b="1">
                  <a:solidFill>
                    <a:schemeClr val="tx1"/>
                  </a:solidFill>
                </a:rPr>
                <a:t>Formación/experiencia</a:t>
              </a:r>
            </a:p>
          </p:txBody>
        </p:sp>
        <p:sp>
          <p:nvSpPr>
            <p:cNvPr id="52" name="Rectángulo: esquinas redondeadas 51">
              <a:extLst>
                <a:ext uri="{FF2B5EF4-FFF2-40B4-BE49-F238E27FC236}">
                  <a16:creationId xmlns:a16="http://schemas.microsoft.com/office/drawing/2014/main" id="{8C1488FF-C8D6-46D3-B22C-3B54624BA0FE}"/>
                </a:ext>
              </a:extLst>
            </p:cNvPr>
            <p:cNvSpPr/>
            <p:nvPr/>
          </p:nvSpPr>
          <p:spPr>
            <a:xfrm>
              <a:off x="7900121" y="1512771"/>
              <a:ext cx="1973656" cy="180000"/>
            </a:xfrm>
            <a:prstGeom prst="roundRect">
              <a:avLst/>
            </a:prstGeom>
            <a:solidFill>
              <a:schemeClr val="accent4"/>
            </a:solidFill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100" b="1">
                  <a:solidFill>
                    <a:schemeClr val="tx1"/>
                  </a:solidFill>
                </a:rPr>
                <a:t>Titulación académica</a:t>
              </a:r>
            </a:p>
          </p:txBody>
        </p:sp>
        <p:sp>
          <p:nvSpPr>
            <p:cNvPr id="53" name="Rectángulo: esquinas redondeadas 52">
              <a:extLst>
                <a:ext uri="{FF2B5EF4-FFF2-40B4-BE49-F238E27FC236}">
                  <a16:creationId xmlns:a16="http://schemas.microsoft.com/office/drawing/2014/main" id="{173C967F-DD4E-4893-8FA3-B59E1E846AFF}"/>
                </a:ext>
              </a:extLst>
            </p:cNvPr>
            <p:cNvSpPr/>
            <p:nvPr/>
          </p:nvSpPr>
          <p:spPr>
            <a:xfrm>
              <a:off x="7915027" y="4362057"/>
              <a:ext cx="1973656" cy="180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100" b="1"/>
                <a:t>Registro de garantía </a:t>
              </a:r>
            </a:p>
          </p:txBody>
        </p:sp>
        <p:sp>
          <p:nvSpPr>
            <p:cNvPr id="54" name="Rectángulo: esquinas redondeadas 53">
              <a:extLst>
                <a:ext uri="{FF2B5EF4-FFF2-40B4-BE49-F238E27FC236}">
                  <a16:creationId xmlns:a16="http://schemas.microsoft.com/office/drawing/2014/main" id="{035569BD-749C-4B11-917F-B206294968DD}"/>
                </a:ext>
              </a:extLst>
            </p:cNvPr>
            <p:cNvSpPr/>
            <p:nvPr/>
          </p:nvSpPr>
          <p:spPr>
            <a:xfrm>
              <a:off x="7915027" y="3669534"/>
              <a:ext cx="1973656" cy="180000"/>
            </a:xfrm>
            <a:prstGeom prst="roundRect">
              <a:avLst/>
            </a:prstGeom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100" b="1"/>
                <a:t>Certificado empresa</a:t>
              </a:r>
            </a:p>
          </p:txBody>
        </p:sp>
        <p:sp>
          <p:nvSpPr>
            <p:cNvPr id="55" name="Rectángulo: esquinas redondeadas 54">
              <a:extLst>
                <a:ext uri="{FF2B5EF4-FFF2-40B4-BE49-F238E27FC236}">
                  <a16:creationId xmlns:a16="http://schemas.microsoft.com/office/drawing/2014/main" id="{536EB002-C559-4BF2-B7BC-6D0C5FC19015}"/>
                </a:ext>
              </a:extLst>
            </p:cNvPr>
            <p:cNvSpPr/>
            <p:nvPr/>
          </p:nvSpPr>
          <p:spPr>
            <a:xfrm>
              <a:off x="7881411" y="5106900"/>
              <a:ext cx="1973656" cy="1800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100" b="1"/>
                <a:t>Penetración / aire ocluido</a:t>
              </a:r>
            </a:p>
          </p:txBody>
        </p:sp>
        <p:sp>
          <p:nvSpPr>
            <p:cNvPr id="56" name="Rectángulo: esquinas redondeadas 55">
              <a:extLst>
                <a:ext uri="{FF2B5EF4-FFF2-40B4-BE49-F238E27FC236}">
                  <a16:creationId xmlns:a16="http://schemas.microsoft.com/office/drawing/2014/main" id="{A05E3517-59A0-4E26-B12F-8CACBF8278A4}"/>
                </a:ext>
              </a:extLst>
            </p:cNvPr>
            <p:cNvSpPr/>
            <p:nvPr/>
          </p:nvSpPr>
          <p:spPr>
            <a:xfrm>
              <a:off x="7881411" y="4878882"/>
              <a:ext cx="1973656" cy="1800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100" b="1"/>
                <a:t>Objetivo de fabricación</a:t>
              </a:r>
            </a:p>
          </p:txBody>
        </p:sp>
        <p:sp>
          <p:nvSpPr>
            <p:cNvPr id="57" name="Rectángulo: esquinas redondeadas 56">
              <a:extLst>
                <a:ext uri="{FF2B5EF4-FFF2-40B4-BE49-F238E27FC236}">
                  <a16:creationId xmlns:a16="http://schemas.microsoft.com/office/drawing/2014/main" id="{364FBE24-EEDD-446E-80A7-EFD8FD27842A}"/>
                </a:ext>
              </a:extLst>
            </p:cNvPr>
            <p:cNvSpPr/>
            <p:nvPr/>
          </p:nvSpPr>
          <p:spPr>
            <a:xfrm>
              <a:off x="7915027" y="3129949"/>
              <a:ext cx="1973656" cy="180000"/>
            </a:xfrm>
            <a:prstGeom prst="roundRect">
              <a:avLst/>
            </a:prstGeom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100" b="1"/>
                <a:t>Verificaciones</a:t>
              </a:r>
            </a:p>
          </p:txBody>
        </p:sp>
        <p:cxnSp>
          <p:nvCxnSpPr>
            <p:cNvPr id="58" name="Conector recto 57">
              <a:extLst>
                <a:ext uri="{FF2B5EF4-FFF2-40B4-BE49-F238E27FC236}">
                  <a16:creationId xmlns:a16="http://schemas.microsoft.com/office/drawing/2014/main" id="{791F5C4E-FA08-4252-AC6F-174F15A81198}"/>
                </a:ext>
              </a:extLst>
            </p:cNvPr>
            <p:cNvCxnSpPr/>
            <p:nvPr/>
          </p:nvCxnSpPr>
          <p:spPr>
            <a:xfrm>
              <a:off x="7628845" y="1348074"/>
              <a:ext cx="202963" cy="0"/>
            </a:xfrm>
            <a:prstGeom prst="line">
              <a:avLst/>
            </a:prstGeom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cto 58">
              <a:extLst>
                <a:ext uri="{FF2B5EF4-FFF2-40B4-BE49-F238E27FC236}">
                  <a16:creationId xmlns:a16="http://schemas.microsoft.com/office/drawing/2014/main" id="{F242CFC1-5814-471C-A7A1-881D610D665B}"/>
                </a:ext>
              </a:extLst>
            </p:cNvPr>
            <p:cNvCxnSpPr/>
            <p:nvPr/>
          </p:nvCxnSpPr>
          <p:spPr>
            <a:xfrm>
              <a:off x="7628845" y="1587275"/>
              <a:ext cx="202963" cy="0"/>
            </a:xfrm>
            <a:prstGeom prst="line">
              <a:avLst/>
            </a:prstGeom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recto 59">
              <a:extLst>
                <a:ext uri="{FF2B5EF4-FFF2-40B4-BE49-F238E27FC236}">
                  <a16:creationId xmlns:a16="http://schemas.microsoft.com/office/drawing/2014/main" id="{5D59C400-F5E0-434E-936C-A3DEE3E92634}"/>
                </a:ext>
              </a:extLst>
            </p:cNvPr>
            <p:cNvCxnSpPr>
              <a:cxnSpLocks/>
            </p:cNvCxnSpPr>
            <p:nvPr/>
          </p:nvCxnSpPr>
          <p:spPr>
            <a:xfrm>
              <a:off x="7648099" y="1823450"/>
              <a:ext cx="2286883" cy="0"/>
            </a:xfrm>
            <a:prstGeom prst="line">
              <a:avLst/>
            </a:prstGeom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recto 60">
              <a:extLst>
                <a:ext uri="{FF2B5EF4-FFF2-40B4-BE49-F238E27FC236}">
                  <a16:creationId xmlns:a16="http://schemas.microsoft.com/office/drawing/2014/main" id="{C8B3B259-A19C-4EB3-A34E-06D7529DF1F7}"/>
                </a:ext>
              </a:extLst>
            </p:cNvPr>
            <p:cNvCxnSpPr>
              <a:cxnSpLocks/>
            </p:cNvCxnSpPr>
            <p:nvPr/>
          </p:nvCxnSpPr>
          <p:spPr>
            <a:xfrm>
              <a:off x="7632495" y="2014746"/>
              <a:ext cx="199313" cy="137703"/>
            </a:xfrm>
            <a:prstGeom prst="line">
              <a:avLst/>
            </a:prstGeom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cto 61">
              <a:extLst>
                <a:ext uri="{FF2B5EF4-FFF2-40B4-BE49-F238E27FC236}">
                  <a16:creationId xmlns:a16="http://schemas.microsoft.com/office/drawing/2014/main" id="{8A27AD37-C7A3-4E68-8810-838E10DFCA78}"/>
                </a:ext>
              </a:extLst>
            </p:cNvPr>
            <p:cNvCxnSpPr/>
            <p:nvPr/>
          </p:nvCxnSpPr>
          <p:spPr>
            <a:xfrm>
              <a:off x="7648099" y="2262055"/>
              <a:ext cx="202963" cy="0"/>
            </a:xfrm>
            <a:prstGeom prst="line">
              <a:avLst/>
            </a:prstGeom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recto 62">
              <a:extLst>
                <a:ext uri="{FF2B5EF4-FFF2-40B4-BE49-F238E27FC236}">
                  <a16:creationId xmlns:a16="http://schemas.microsoft.com/office/drawing/2014/main" id="{0DFC91CF-6ACA-4D11-B333-4667ED7196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48099" y="2374995"/>
              <a:ext cx="202963" cy="143064"/>
            </a:xfrm>
            <a:prstGeom prst="line">
              <a:avLst/>
            </a:prstGeom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recto 63">
              <a:extLst>
                <a:ext uri="{FF2B5EF4-FFF2-40B4-BE49-F238E27FC236}">
                  <a16:creationId xmlns:a16="http://schemas.microsoft.com/office/drawing/2014/main" id="{7055DB73-799B-4C05-A904-6759C05CE6C6}"/>
                </a:ext>
              </a:extLst>
            </p:cNvPr>
            <p:cNvCxnSpPr>
              <a:cxnSpLocks/>
            </p:cNvCxnSpPr>
            <p:nvPr/>
          </p:nvCxnSpPr>
          <p:spPr>
            <a:xfrm>
              <a:off x="7648099" y="1883215"/>
              <a:ext cx="202963" cy="126119"/>
            </a:xfrm>
            <a:prstGeom prst="line">
              <a:avLst/>
            </a:prstGeom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recto 64">
              <a:extLst>
                <a:ext uri="{FF2B5EF4-FFF2-40B4-BE49-F238E27FC236}">
                  <a16:creationId xmlns:a16="http://schemas.microsoft.com/office/drawing/2014/main" id="{5EDBAD6C-0BEC-4452-9D87-2F50CD4189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48099" y="2606049"/>
              <a:ext cx="202963" cy="127970"/>
            </a:xfrm>
            <a:prstGeom prst="line">
              <a:avLst/>
            </a:prstGeom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recto 65">
              <a:extLst>
                <a:ext uri="{FF2B5EF4-FFF2-40B4-BE49-F238E27FC236}">
                  <a16:creationId xmlns:a16="http://schemas.microsoft.com/office/drawing/2014/main" id="{1AB46AC6-8324-4731-94E2-F59B37C21766}"/>
                </a:ext>
              </a:extLst>
            </p:cNvPr>
            <p:cNvCxnSpPr>
              <a:cxnSpLocks/>
            </p:cNvCxnSpPr>
            <p:nvPr/>
          </p:nvCxnSpPr>
          <p:spPr>
            <a:xfrm>
              <a:off x="7648099" y="2746536"/>
              <a:ext cx="202963" cy="83227"/>
            </a:xfrm>
            <a:prstGeom prst="line">
              <a:avLst/>
            </a:prstGeom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recto 66">
              <a:extLst>
                <a:ext uri="{FF2B5EF4-FFF2-40B4-BE49-F238E27FC236}">
                  <a16:creationId xmlns:a16="http://schemas.microsoft.com/office/drawing/2014/main" id="{9DC6B366-9A8A-4193-9F48-0834737EAE7E}"/>
                </a:ext>
              </a:extLst>
            </p:cNvPr>
            <p:cNvCxnSpPr>
              <a:cxnSpLocks/>
            </p:cNvCxnSpPr>
            <p:nvPr/>
          </p:nvCxnSpPr>
          <p:spPr>
            <a:xfrm>
              <a:off x="9892487" y="2606049"/>
              <a:ext cx="79848" cy="82048"/>
            </a:xfrm>
            <a:prstGeom prst="line">
              <a:avLst/>
            </a:prstGeom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ector recto 67">
              <a:extLst>
                <a:ext uri="{FF2B5EF4-FFF2-40B4-BE49-F238E27FC236}">
                  <a16:creationId xmlns:a16="http://schemas.microsoft.com/office/drawing/2014/main" id="{667CC328-0D42-481F-822C-3CA5C4C145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92487" y="2787814"/>
              <a:ext cx="79848" cy="57260"/>
            </a:xfrm>
            <a:prstGeom prst="line">
              <a:avLst/>
            </a:prstGeom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ector recto 68">
              <a:extLst>
                <a:ext uri="{FF2B5EF4-FFF2-40B4-BE49-F238E27FC236}">
                  <a16:creationId xmlns:a16="http://schemas.microsoft.com/office/drawing/2014/main" id="{066D65B5-504D-4A6C-A30B-225EF7D580A4}"/>
                </a:ext>
              </a:extLst>
            </p:cNvPr>
            <p:cNvCxnSpPr>
              <a:cxnSpLocks/>
            </p:cNvCxnSpPr>
            <p:nvPr/>
          </p:nvCxnSpPr>
          <p:spPr>
            <a:xfrm>
              <a:off x="9892487" y="2858108"/>
              <a:ext cx="79848" cy="34481"/>
            </a:xfrm>
            <a:prstGeom prst="line">
              <a:avLst/>
            </a:prstGeom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ector recto 69">
              <a:extLst>
                <a:ext uri="{FF2B5EF4-FFF2-40B4-BE49-F238E27FC236}">
                  <a16:creationId xmlns:a16="http://schemas.microsoft.com/office/drawing/2014/main" id="{B61ADF3F-1EC8-401A-B19A-77C45F45A653}"/>
                </a:ext>
              </a:extLst>
            </p:cNvPr>
            <p:cNvCxnSpPr/>
            <p:nvPr/>
          </p:nvCxnSpPr>
          <p:spPr>
            <a:xfrm>
              <a:off x="7663005" y="3208763"/>
              <a:ext cx="202963" cy="0"/>
            </a:xfrm>
            <a:prstGeom prst="line">
              <a:avLst/>
            </a:prstGeom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ector recto 70">
              <a:extLst>
                <a:ext uri="{FF2B5EF4-FFF2-40B4-BE49-F238E27FC236}">
                  <a16:creationId xmlns:a16="http://schemas.microsoft.com/office/drawing/2014/main" id="{C555C435-2256-4BC6-B906-13F1CF502F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63005" y="3540615"/>
              <a:ext cx="183709" cy="134705"/>
            </a:xfrm>
            <a:prstGeom prst="line">
              <a:avLst/>
            </a:prstGeom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ector recto 71">
              <a:extLst>
                <a:ext uri="{FF2B5EF4-FFF2-40B4-BE49-F238E27FC236}">
                  <a16:creationId xmlns:a16="http://schemas.microsoft.com/office/drawing/2014/main" id="{9C13340C-62C9-4BD2-90D9-A8EF364D38BF}"/>
                </a:ext>
              </a:extLst>
            </p:cNvPr>
            <p:cNvCxnSpPr>
              <a:cxnSpLocks/>
            </p:cNvCxnSpPr>
            <p:nvPr/>
          </p:nvCxnSpPr>
          <p:spPr>
            <a:xfrm>
              <a:off x="7663005" y="3708826"/>
              <a:ext cx="202963" cy="71155"/>
            </a:xfrm>
            <a:prstGeom prst="line">
              <a:avLst/>
            </a:prstGeom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ector recto 72">
              <a:extLst>
                <a:ext uri="{FF2B5EF4-FFF2-40B4-BE49-F238E27FC236}">
                  <a16:creationId xmlns:a16="http://schemas.microsoft.com/office/drawing/2014/main" id="{B7BD5069-4A4E-4911-8A86-F70E3AEC00B9}"/>
                </a:ext>
              </a:extLst>
            </p:cNvPr>
            <p:cNvCxnSpPr>
              <a:cxnSpLocks/>
            </p:cNvCxnSpPr>
            <p:nvPr/>
          </p:nvCxnSpPr>
          <p:spPr>
            <a:xfrm>
              <a:off x="9931193" y="3219311"/>
              <a:ext cx="56048" cy="0"/>
            </a:xfrm>
            <a:prstGeom prst="line">
              <a:avLst/>
            </a:prstGeom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ector recto 73">
              <a:extLst>
                <a:ext uri="{FF2B5EF4-FFF2-40B4-BE49-F238E27FC236}">
                  <a16:creationId xmlns:a16="http://schemas.microsoft.com/office/drawing/2014/main" id="{542FE1C9-666F-4632-9272-5130D93C7FE9}"/>
                </a:ext>
              </a:extLst>
            </p:cNvPr>
            <p:cNvCxnSpPr>
              <a:cxnSpLocks/>
            </p:cNvCxnSpPr>
            <p:nvPr/>
          </p:nvCxnSpPr>
          <p:spPr>
            <a:xfrm>
              <a:off x="9923137" y="4030945"/>
              <a:ext cx="64104" cy="0"/>
            </a:xfrm>
            <a:prstGeom prst="line">
              <a:avLst/>
            </a:prstGeom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ector recto 74">
              <a:extLst>
                <a:ext uri="{FF2B5EF4-FFF2-40B4-BE49-F238E27FC236}">
                  <a16:creationId xmlns:a16="http://schemas.microsoft.com/office/drawing/2014/main" id="{C9AFBF44-5167-4570-8983-C927B95BF503}"/>
                </a:ext>
              </a:extLst>
            </p:cNvPr>
            <p:cNvCxnSpPr/>
            <p:nvPr/>
          </p:nvCxnSpPr>
          <p:spPr>
            <a:xfrm>
              <a:off x="7666923" y="4007629"/>
              <a:ext cx="202963" cy="0"/>
            </a:xfrm>
            <a:prstGeom prst="line">
              <a:avLst/>
            </a:prstGeom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ector recto 75">
              <a:extLst>
                <a:ext uri="{FF2B5EF4-FFF2-40B4-BE49-F238E27FC236}">
                  <a16:creationId xmlns:a16="http://schemas.microsoft.com/office/drawing/2014/main" id="{1B4F0B96-044A-46DD-8E8C-41B7F844CD1D}"/>
                </a:ext>
              </a:extLst>
            </p:cNvPr>
            <p:cNvCxnSpPr>
              <a:cxnSpLocks/>
            </p:cNvCxnSpPr>
            <p:nvPr/>
          </p:nvCxnSpPr>
          <p:spPr>
            <a:xfrm>
              <a:off x="7663005" y="4056664"/>
              <a:ext cx="199313" cy="137703"/>
            </a:xfrm>
            <a:prstGeom prst="line">
              <a:avLst/>
            </a:prstGeom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ector recto 76">
              <a:extLst>
                <a:ext uri="{FF2B5EF4-FFF2-40B4-BE49-F238E27FC236}">
                  <a16:creationId xmlns:a16="http://schemas.microsoft.com/office/drawing/2014/main" id="{A8EB2FD5-0037-4074-A394-BB4432F7C8CA}"/>
                </a:ext>
              </a:extLst>
            </p:cNvPr>
            <p:cNvCxnSpPr/>
            <p:nvPr/>
          </p:nvCxnSpPr>
          <p:spPr>
            <a:xfrm>
              <a:off x="7663005" y="4264609"/>
              <a:ext cx="202963" cy="0"/>
            </a:xfrm>
            <a:prstGeom prst="line">
              <a:avLst/>
            </a:prstGeom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ector recto 77">
              <a:extLst>
                <a:ext uri="{FF2B5EF4-FFF2-40B4-BE49-F238E27FC236}">
                  <a16:creationId xmlns:a16="http://schemas.microsoft.com/office/drawing/2014/main" id="{D4441727-B680-4E5E-89A6-FD22634124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49026" y="4056664"/>
              <a:ext cx="220860" cy="154637"/>
            </a:xfrm>
            <a:prstGeom prst="line">
              <a:avLst/>
            </a:prstGeom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ector recto 78">
              <a:extLst>
                <a:ext uri="{FF2B5EF4-FFF2-40B4-BE49-F238E27FC236}">
                  <a16:creationId xmlns:a16="http://schemas.microsoft.com/office/drawing/2014/main" id="{97C9B711-0F9F-46E1-BC8B-439790355795}"/>
                </a:ext>
              </a:extLst>
            </p:cNvPr>
            <p:cNvCxnSpPr/>
            <p:nvPr/>
          </p:nvCxnSpPr>
          <p:spPr>
            <a:xfrm>
              <a:off x="7674327" y="4461134"/>
              <a:ext cx="202963" cy="0"/>
            </a:xfrm>
            <a:prstGeom prst="line">
              <a:avLst/>
            </a:prstGeom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Rectángulo: esquinas redondeadas 79">
              <a:extLst>
                <a:ext uri="{FF2B5EF4-FFF2-40B4-BE49-F238E27FC236}">
                  <a16:creationId xmlns:a16="http://schemas.microsoft.com/office/drawing/2014/main" id="{60EDC03E-54F6-4477-85A9-113FE4C3CA2F}"/>
                </a:ext>
              </a:extLst>
            </p:cNvPr>
            <p:cNvSpPr/>
            <p:nvPr/>
          </p:nvSpPr>
          <p:spPr>
            <a:xfrm>
              <a:off x="7915027" y="4593358"/>
              <a:ext cx="1973656" cy="180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100" b="1" err="1"/>
                <a:t>Protoc</a:t>
              </a:r>
              <a:r>
                <a:rPr lang="es-ES" sz="1100" b="1"/>
                <a:t>. de comprobación obra</a:t>
              </a:r>
            </a:p>
          </p:txBody>
        </p:sp>
        <p:cxnSp>
          <p:nvCxnSpPr>
            <p:cNvPr id="81" name="Conector recto 80">
              <a:extLst>
                <a:ext uri="{FF2B5EF4-FFF2-40B4-BE49-F238E27FC236}">
                  <a16:creationId xmlns:a16="http://schemas.microsoft.com/office/drawing/2014/main" id="{CFE5BA7D-D6D6-4786-AE72-F8B7C9C6E391}"/>
                </a:ext>
              </a:extLst>
            </p:cNvPr>
            <p:cNvCxnSpPr>
              <a:cxnSpLocks/>
            </p:cNvCxnSpPr>
            <p:nvPr/>
          </p:nvCxnSpPr>
          <p:spPr>
            <a:xfrm>
              <a:off x="7668119" y="4490178"/>
              <a:ext cx="199313" cy="137703"/>
            </a:xfrm>
            <a:prstGeom prst="line">
              <a:avLst/>
            </a:prstGeom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ector recto 81">
              <a:extLst>
                <a:ext uri="{FF2B5EF4-FFF2-40B4-BE49-F238E27FC236}">
                  <a16:creationId xmlns:a16="http://schemas.microsoft.com/office/drawing/2014/main" id="{7C029E5B-07CD-44FD-9B49-625CCB894C83}"/>
                </a:ext>
              </a:extLst>
            </p:cNvPr>
            <p:cNvCxnSpPr/>
            <p:nvPr/>
          </p:nvCxnSpPr>
          <p:spPr>
            <a:xfrm>
              <a:off x="7641778" y="4968882"/>
              <a:ext cx="202963" cy="0"/>
            </a:xfrm>
            <a:prstGeom prst="line">
              <a:avLst/>
            </a:prstGeom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ector recto 82">
              <a:extLst>
                <a:ext uri="{FF2B5EF4-FFF2-40B4-BE49-F238E27FC236}">
                  <a16:creationId xmlns:a16="http://schemas.microsoft.com/office/drawing/2014/main" id="{0218A1F0-E1C9-4C79-A783-414B4EF7EE4C}"/>
                </a:ext>
              </a:extLst>
            </p:cNvPr>
            <p:cNvCxnSpPr/>
            <p:nvPr/>
          </p:nvCxnSpPr>
          <p:spPr>
            <a:xfrm>
              <a:off x="7649026" y="5196900"/>
              <a:ext cx="202963" cy="0"/>
            </a:xfrm>
            <a:prstGeom prst="line">
              <a:avLst/>
            </a:prstGeom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ector recto 83">
              <a:extLst>
                <a:ext uri="{FF2B5EF4-FFF2-40B4-BE49-F238E27FC236}">
                  <a16:creationId xmlns:a16="http://schemas.microsoft.com/office/drawing/2014/main" id="{A268C567-677F-47B2-930A-EAC9B687DA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49026" y="6240843"/>
              <a:ext cx="220860" cy="154637"/>
            </a:xfrm>
            <a:prstGeom prst="line">
              <a:avLst/>
            </a:prstGeom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ector recto 84">
              <a:extLst>
                <a:ext uri="{FF2B5EF4-FFF2-40B4-BE49-F238E27FC236}">
                  <a16:creationId xmlns:a16="http://schemas.microsoft.com/office/drawing/2014/main" id="{6FF584A3-0433-4D2D-A1AE-9F5D2894FC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96494" y="6434938"/>
              <a:ext cx="113464" cy="56186"/>
            </a:xfrm>
            <a:prstGeom prst="line">
              <a:avLst/>
            </a:prstGeom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ector recto 85">
              <a:extLst>
                <a:ext uri="{FF2B5EF4-FFF2-40B4-BE49-F238E27FC236}">
                  <a16:creationId xmlns:a16="http://schemas.microsoft.com/office/drawing/2014/main" id="{F1CDF6BC-5292-4125-90BC-C0A46F29730F}"/>
                </a:ext>
              </a:extLst>
            </p:cNvPr>
            <p:cNvCxnSpPr>
              <a:cxnSpLocks/>
            </p:cNvCxnSpPr>
            <p:nvPr/>
          </p:nvCxnSpPr>
          <p:spPr>
            <a:xfrm>
              <a:off x="7649026" y="6410586"/>
              <a:ext cx="202963" cy="71155"/>
            </a:xfrm>
            <a:prstGeom prst="line">
              <a:avLst/>
            </a:prstGeom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ector recto 86">
              <a:extLst>
                <a:ext uri="{FF2B5EF4-FFF2-40B4-BE49-F238E27FC236}">
                  <a16:creationId xmlns:a16="http://schemas.microsoft.com/office/drawing/2014/main" id="{9EA624A2-E227-4BE6-93D8-97A69CE53804}"/>
                </a:ext>
              </a:extLst>
            </p:cNvPr>
            <p:cNvCxnSpPr>
              <a:cxnSpLocks/>
            </p:cNvCxnSpPr>
            <p:nvPr/>
          </p:nvCxnSpPr>
          <p:spPr>
            <a:xfrm>
              <a:off x="9900101" y="6549808"/>
              <a:ext cx="95751" cy="60178"/>
            </a:xfrm>
            <a:prstGeom prst="line">
              <a:avLst/>
            </a:prstGeom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ector recto 87">
              <a:extLst>
                <a:ext uri="{FF2B5EF4-FFF2-40B4-BE49-F238E27FC236}">
                  <a16:creationId xmlns:a16="http://schemas.microsoft.com/office/drawing/2014/main" id="{909BCCA8-66FB-45CF-B59A-AC4BBA38E2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96494" y="6178925"/>
              <a:ext cx="113464" cy="56186"/>
            </a:xfrm>
            <a:prstGeom prst="line">
              <a:avLst/>
            </a:prstGeom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ector recto 88">
              <a:extLst>
                <a:ext uri="{FF2B5EF4-FFF2-40B4-BE49-F238E27FC236}">
                  <a16:creationId xmlns:a16="http://schemas.microsoft.com/office/drawing/2014/main" id="{C904CB7D-D709-473A-A18E-C3AD9A3B58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17370" y="867948"/>
              <a:ext cx="300811" cy="101404"/>
            </a:xfrm>
            <a:prstGeom prst="line">
              <a:avLst/>
            </a:prstGeom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ector recto 89">
              <a:extLst>
                <a:ext uri="{FF2B5EF4-FFF2-40B4-BE49-F238E27FC236}">
                  <a16:creationId xmlns:a16="http://schemas.microsoft.com/office/drawing/2014/main" id="{0C11B15A-11D0-4C81-AF8F-1C13EF7C18BF}"/>
                </a:ext>
              </a:extLst>
            </p:cNvPr>
            <p:cNvCxnSpPr>
              <a:cxnSpLocks/>
            </p:cNvCxnSpPr>
            <p:nvPr/>
          </p:nvCxnSpPr>
          <p:spPr>
            <a:xfrm>
              <a:off x="5226424" y="1032557"/>
              <a:ext cx="291757" cy="57328"/>
            </a:xfrm>
            <a:prstGeom prst="line">
              <a:avLst/>
            </a:prstGeom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ector recto 90">
              <a:extLst>
                <a:ext uri="{FF2B5EF4-FFF2-40B4-BE49-F238E27FC236}">
                  <a16:creationId xmlns:a16="http://schemas.microsoft.com/office/drawing/2014/main" id="{F047C392-5B56-4BD4-8CD8-FFE9248618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99263" y="1373136"/>
              <a:ext cx="300811" cy="101404"/>
            </a:xfrm>
            <a:prstGeom prst="line">
              <a:avLst/>
            </a:prstGeom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ector recto 91">
              <a:extLst>
                <a:ext uri="{FF2B5EF4-FFF2-40B4-BE49-F238E27FC236}">
                  <a16:creationId xmlns:a16="http://schemas.microsoft.com/office/drawing/2014/main" id="{5753EDDC-3CE5-4C8A-B97A-046CA18F9FDC}"/>
                </a:ext>
              </a:extLst>
            </p:cNvPr>
            <p:cNvCxnSpPr>
              <a:cxnSpLocks/>
            </p:cNvCxnSpPr>
            <p:nvPr/>
          </p:nvCxnSpPr>
          <p:spPr>
            <a:xfrm>
              <a:off x="5208317" y="1537745"/>
              <a:ext cx="291757" cy="57328"/>
            </a:xfrm>
            <a:prstGeom prst="line">
              <a:avLst/>
            </a:prstGeom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ector recto 92">
              <a:extLst>
                <a:ext uri="{FF2B5EF4-FFF2-40B4-BE49-F238E27FC236}">
                  <a16:creationId xmlns:a16="http://schemas.microsoft.com/office/drawing/2014/main" id="{16ADF8AD-9A97-4F51-9A53-5A4EF994EA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60733" y="1878324"/>
              <a:ext cx="417772" cy="418002"/>
            </a:xfrm>
            <a:prstGeom prst="line">
              <a:avLst/>
            </a:prstGeom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ector recto 93">
              <a:extLst>
                <a:ext uri="{FF2B5EF4-FFF2-40B4-BE49-F238E27FC236}">
                  <a16:creationId xmlns:a16="http://schemas.microsoft.com/office/drawing/2014/main" id="{C5D0B5E8-9375-4CE6-9892-EEF50A58C5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84630" y="2121164"/>
              <a:ext cx="371515" cy="195731"/>
            </a:xfrm>
            <a:prstGeom prst="line">
              <a:avLst/>
            </a:prstGeom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ector recto 94">
              <a:extLst>
                <a:ext uri="{FF2B5EF4-FFF2-40B4-BE49-F238E27FC236}">
                  <a16:creationId xmlns:a16="http://schemas.microsoft.com/office/drawing/2014/main" id="{75F03A98-1AD1-4C8E-8D0A-2C2D1CF30E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03612" y="2316894"/>
              <a:ext cx="352533" cy="1"/>
            </a:xfrm>
            <a:prstGeom prst="line">
              <a:avLst/>
            </a:prstGeom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ector recto 95">
              <a:extLst>
                <a:ext uri="{FF2B5EF4-FFF2-40B4-BE49-F238E27FC236}">
                  <a16:creationId xmlns:a16="http://schemas.microsoft.com/office/drawing/2014/main" id="{42272829-7FE9-47EC-BA41-1360CE894841}"/>
                </a:ext>
              </a:extLst>
            </p:cNvPr>
            <p:cNvCxnSpPr>
              <a:cxnSpLocks/>
            </p:cNvCxnSpPr>
            <p:nvPr/>
          </p:nvCxnSpPr>
          <p:spPr>
            <a:xfrm>
              <a:off x="5174291" y="2320009"/>
              <a:ext cx="381854" cy="191071"/>
            </a:xfrm>
            <a:prstGeom prst="line">
              <a:avLst/>
            </a:prstGeom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ector recto 96">
              <a:extLst>
                <a:ext uri="{FF2B5EF4-FFF2-40B4-BE49-F238E27FC236}">
                  <a16:creationId xmlns:a16="http://schemas.microsoft.com/office/drawing/2014/main" id="{386603A1-0A81-4855-92A0-76DAAE8A7DD0}"/>
                </a:ext>
              </a:extLst>
            </p:cNvPr>
            <p:cNvCxnSpPr>
              <a:cxnSpLocks/>
            </p:cNvCxnSpPr>
            <p:nvPr/>
          </p:nvCxnSpPr>
          <p:spPr>
            <a:xfrm>
              <a:off x="5160733" y="2330263"/>
              <a:ext cx="395412" cy="415544"/>
            </a:xfrm>
            <a:prstGeom prst="line">
              <a:avLst/>
            </a:prstGeom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ector recto 97">
              <a:extLst>
                <a:ext uri="{FF2B5EF4-FFF2-40B4-BE49-F238E27FC236}">
                  <a16:creationId xmlns:a16="http://schemas.microsoft.com/office/drawing/2014/main" id="{5158E805-A0B1-4D9F-BBB0-5BE6123842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31274" y="3223658"/>
              <a:ext cx="447231" cy="233060"/>
            </a:xfrm>
            <a:prstGeom prst="line">
              <a:avLst/>
            </a:prstGeom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ector recto 98">
              <a:extLst>
                <a:ext uri="{FF2B5EF4-FFF2-40B4-BE49-F238E27FC236}">
                  <a16:creationId xmlns:a16="http://schemas.microsoft.com/office/drawing/2014/main" id="{1A21BE86-C3AC-4272-BB75-10AF8009801A}"/>
                </a:ext>
              </a:extLst>
            </p:cNvPr>
            <p:cNvCxnSpPr>
              <a:cxnSpLocks/>
            </p:cNvCxnSpPr>
            <p:nvPr/>
          </p:nvCxnSpPr>
          <p:spPr>
            <a:xfrm>
              <a:off x="5146845" y="3450965"/>
              <a:ext cx="409300" cy="0"/>
            </a:xfrm>
            <a:prstGeom prst="line">
              <a:avLst/>
            </a:prstGeom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ector recto 99">
              <a:extLst>
                <a:ext uri="{FF2B5EF4-FFF2-40B4-BE49-F238E27FC236}">
                  <a16:creationId xmlns:a16="http://schemas.microsoft.com/office/drawing/2014/main" id="{BD57C8DE-158F-4170-B188-3F5C80529248}"/>
                </a:ext>
              </a:extLst>
            </p:cNvPr>
            <p:cNvCxnSpPr>
              <a:cxnSpLocks/>
            </p:cNvCxnSpPr>
            <p:nvPr/>
          </p:nvCxnSpPr>
          <p:spPr>
            <a:xfrm>
              <a:off x="5140169" y="3447710"/>
              <a:ext cx="453907" cy="207772"/>
            </a:xfrm>
            <a:prstGeom prst="line">
              <a:avLst/>
            </a:prstGeom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ector recto 100">
              <a:extLst>
                <a:ext uri="{FF2B5EF4-FFF2-40B4-BE49-F238E27FC236}">
                  <a16:creationId xmlns:a16="http://schemas.microsoft.com/office/drawing/2014/main" id="{5592574C-2F99-44F2-B05A-A20B88BF79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52467" y="3993627"/>
              <a:ext cx="447231" cy="233060"/>
            </a:xfrm>
            <a:prstGeom prst="line">
              <a:avLst/>
            </a:prstGeom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ector recto 101">
              <a:extLst>
                <a:ext uri="{FF2B5EF4-FFF2-40B4-BE49-F238E27FC236}">
                  <a16:creationId xmlns:a16="http://schemas.microsoft.com/office/drawing/2014/main" id="{0DCB05F0-3EEE-4FD3-85BD-57EAF2F4A00C}"/>
                </a:ext>
              </a:extLst>
            </p:cNvPr>
            <p:cNvCxnSpPr>
              <a:cxnSpLocks/>
            </p:cNvCxnSpPr>
            <p:nvPr/>
          </p:nvCxnSpPr>
          <p:spPr>
            <a:xfrm>
              <a:off x="5168038" y="4220934"/>
              <a:ext cx="409300" cy="0"/>
            </a:xfrm>
            <a:prstGeom prst="line">
              <a:avLst/>
            </a:prstGeom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ector recto 102">
              <a:extLst>
                <a:ext uri="{FF2B5EF4-FFF2-40B4-BE49-F238E27FC236}">
                  <a16:creationId xmlns:a16="http://schemas.microsoft.com/office/drawing/2014/main" id="{D2018FE0-D528-4E83-BCA6-16BC1B7FCFEC}"/>
                </a:ext>
              </a:extLst>
            </p:cNvPr>
            <p:cNvCxnSpPr>
              <a:cxnSpLocks/>
            </p:cNvCxnSpPr>
            <p:nvPr/>
          </p:nvCxnSpPr>
          <p:spPr>
            <a:xfrm>
              <a:off x="5161362" y="4217679"/>
              <a:ext cx="453907" cy="207772"/>
            </a:xfrm>
            <a:prstGeom prst="line">
              <a:avLst/>
            </a:prstGeom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ector recto 103">
              <a:extLst>
                <a:ext uri="{FF2B5EF4-FFF2-40B4-BE49-F238E27FC236}">
                  <a16:creationId xmlns:a16="http://schemas.microsoft.com/office/drawing/2014/main" id="{65AA7BB9-467F-40E3-ACAA-00BDB8A6BA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60733" y="5239306"/>
              <a:ext cx="417772" cy="418002"/>
            </a:xfrm>
            <a:prstGeom prst="line">
              <a:avLst/>
            </a:prstGeom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ector recto 104">
              <a:extLst>
                <a:ext uri="{FF2B5EF4-FFF2-40B4-BE49-F238E27FC236}">
                  <a16:creationId xmlns:a16="http://schemas.microsoft.com/office/drawing/2014/main" id="{07EFA564-CF27-475D-A5C9-8431E752D9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84630" y="5482146"/>
              <a:ext cx="371515" cy="195731"/>
            </a:xfrm>
            <a:prstGeom prst="line">
              <a:avLst/>
            </a:prstGeom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ector recto 105">
              <a:extLst>
                <a:ext uri="{FF2B5EF4-FFF2-40B4-BE49-F238E27FC236}">
                  <a16:creationId xmlns:a16="http://schemas.microsoft.com/office/drawing/2014/main" id="{B2AD747D-18B8-4F31-82F4-645BC346B4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03612" y="5677876"/>
              <a:ext cx="352533" cy="1"/>
            </a:xfrm>
            <a:prstGeom prst="line">
              <a:avLst/>
            </a:prstGeom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ector recto 106">
              <a:extLst>
                <a:ext uri="{FF2B5EF4-FFF2-40B4-BE49-F238E27FC236}">
                  <a16:creationId xmlns:a16="http://schemas.microsoft.com/office/drawing/2014/main" id="{C1A147E2-D139-4657-87DE-AF6A5ABE0E1B}"/>
                </a:ext>
              </a:extLst>
            </p:cNvPr>
            <p:cNvCxnSpPr>
              <a:cxnSpLocks/>
            </p:cNvCxnSpPr>
            <p:nvPr/>
          </p:nvCxnSpPr>
          <p:spPr>
            <a:xfrm>
              <a:off x="5174291" y="5680991"/>
              <a:ext cx="381854" cy="191071"/>
            </a:xfrm>
            <a:prstGeom prst="line">
              <a:avLst/>
            </a:prstGeom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ector recto 107">
              <a:extLst>
                <a:ext uri="{FF2B5EF4-FFF2-40B4-BE49-F238E27FC236}">
                  <a16:creationId xmlns:a16="http://schemas.microsoft.com/office/drawing/2014/main" id="{1F6C0428-3009-41A9-A28E-A00E5E3896D2}"/>
                </a:ext>
              </a:extLst>
            </p:cNvPr>
            <p:cNvCxnSpPr>
              <a:cxnSpLocks/>
            </p:cNvCxnSpPr>
            <p:nvPr/>
          </p:nvCxnSpPr>
          <p:spPr>
            <a:xfrm>
              <a:off x="5160733" y="5691245"/>
              <a:ext cx="395412" cy="415544"/>
            </a:xfrm>
            <a:prstGeom prst="line">
              <a:avLst/>
            </a:prstGeom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ector recto 108">
              <a:extLst>
                <a:ext uri="{FF2B5EF4-FFF2-40B4-BE49-F238E27FC236}">
                  <a16:creationId xmlns:a16="http://schemas.microsoft.com/office/drawing/2014/main" id="{3696DC25-12A1-4E05-AFE0-CE84F340CE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60733" y="4955174"/>
              <a:ext cx="433343" cy="691106"/>
            </a:xfrm>
            <a:prstGeom prst="line">
              <a:avLst/>
            </a:prstGeom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ector recto 109">
              <a:extLst>
                <a:ext uri="{FF2B5EF4-FFF2-40B4-BE49-F238E27FC236}">
                  <a16:creationId xmlns:a16="http://schemas.microsoft.com/office/drawing/2014/main" id="{2A83CA4B-E943-436E-9D40-A82FCB81DE5F}"/>
                </a:ext>
              </a:extLst>
            </p:cNvPr>
            <p:cNvCxnSpPr>
              <a:cxnSpLocks/>
            </p:cNvCxnSpPr>
            <p:nvPr/>
          </p:nvCxnSpPr>
          <p:spPr>
            <a:xfrm>
              <a:off x="5168038" y="5715264"/>
              <a:ext cx="388107" cy="634133"/>
            </a:xfrm>
            <a:prstGeom prst="line">
              <a:avLst/>
            </a:prstGeom>
            <a:ln w="28575" cmpd="dbl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Título 2">
            <a:extLst>
              <a:ext uri="{FF2B5EF4-FFF2-40B4-BE49-F238E27FC236}">
                <a16:creationId xmlns:a16="http://schemas.microsoft.com/office/drawing/2014/main" id="{1807A156-10D5-4EE5-ABC3-94D84C1F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0000"/>
          </a:xfrm>
        </p:spPr>
        <p:txBody>
          <a:bodyPr>
            <a:normAutofit/>
          </a:bodyPr>
          <a:lstStyle/>
          <a:p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R.D. 163/2019 (ITCPH-19) Exigencias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3" name="CuadroTexto 112">
            <a:extLst>
              <a:ext uri="{FF2B5EF4-FFF2-40B4-BE49-F238E27FC236}">
                <a16:creationId xmlns:a16="http://schemas.microsoft.com/office/drawing/2014/main" id="{59119E3F-E7DE-4F2E-841B-B10BAA3463C0}"/>
              </a:ext>
            </a:extLst>
          </p:cNvPr>
          <p:cNvSpPr txBox="1"/>
          <p:nvPr/>
        </p:nvSpPr>
        <p:spPr>
          <a:xfrm>
            <a:off x="391840" y="2166032"/>
            <a:ext cx="22306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Implantación de Sistema de Calidad en la fabricación de hormigón preparado</a:t>
            </a:r>
          </a:p>
          <a:p>
            <a:pPr algn="ctr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CERTIFICADO POR O.C. ACREDITADO POR ENAC</a:t>
            </a:r>
            <a:endPara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7926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FB26AC6-631D-4E95-81EC-CD5E4FAAE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0000"/>
          </a:xfrm>
        </p:spPr>
        <p:txBody>
          <a:bodyPr>
            <a:normAutofit/>
          </a:bodyPr>
          <a:lstStyle/>
          <a:p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R.D. 163/2019 (ITCPH-19) Garantías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A05A18F-1958-4BD8-AED0-05128DF6833E}"/>
              </a:ext>
            </a:extLst>
          </p:cNvPr>
          <p:cNvSpPr txBox="1"/>
          <p:nvPr/>
        </p:nvSpPr>
        <p:spPr>
          <a:xfrm>
            <a:off x="315401" y="1139994"/>
            <a:ext cx="11561197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Blip>
                <a:blip r:embed="rId2"/>
              </a:buBlip>
            </a:pPr>
            <a:r>
              <a:rPr lang="es-ES" dirty="0"/>
              <a:t>La central dispone de un completo 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de calidad </a:t>
            </a:r>
            <a:r>
              <a:rPr lang="es-ES" dirty="0"/>
              <a:t>que abarca desde la selección de materias primas hasta la dosificación, y que todo ello se realiza cumpliendo las especificaciones de la Instrucción EHE-08 y del RD 163/2019</a:t>
            </a:r>
          </a:p>
          <a:p>
            <a:pPr marL="285750" indent="-285750" algn="just">
              <a:spcAft>
                <a:spcPts val="1200"/>
              </a:spcAft>
              <a:buBlip>
                <a:blip r:embed="rId2"/>
              </a:buBlip>
            </a:pPr>
            <a:r>
              <a:rPr lang="es-ES" dirty="0"/>
              <a:t>Detrás de cada central hay un 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responsable técnico </a:t>
            </a:r>
            <a:r>
              <a:rPr lang="es-ES" dirty="0"/>
              <a:t>con formación, experiencia y titulación académica suficiente que establece las recetas de dosificación y asegura la calidad del producto. </a:t>
            </a:r>
          </a:p>
          <a:p>
            <a:pPr marL="285750" indent="-285750" algn="just">
              <a:spcAft>
                <a:spcPts val="1200"/>
              </a:spcAft>
              <a:buBlip>
                <a:blip r:embed="rId2"/>
              </a:buBlip>
            </a:pPr>
            <a:r>
              <a:rPr lang="es-ES" dirty="0"/>
              <a:t>El fabricante tiene implantado un procedimiento que le permite garantizar el 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volumen</a:t>
            </a:r>
            <a:r>
              <a:rPr lang="es-ES" dirty="0"/>
              <a:t> de hormigón que entrega</a:t>
            </a:r>
          </a:p>
          <a:p>
            <a:pPr marL="285750" indent="-285750" algn="just">
              <a:spcAft>
                <a:spcPts val="1200"/>
              </a:spcAft>
              <a:buBlip>
                <a:blip r:embed="rId2"/>
              </a:buBlip>
            </a:pPr>
            <a:r>
              <a:rPr lang="es-ES" dirty="0"/>
              <a:t>Está garantizada que la 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dosificación indicada en el albarán</a:t>
            </a:r>
            <a:r>
              <a:rPr lang="es-ES" dirty="0"/>
              <a:t>, que refleja exactamente la dosificación cargada, mediante la certificación de inviolabilidad de los sistemas de dosificación y la garantía de 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trazabilidad documentada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spcAft>
                <a:spcPts val="1200"/>
              </a:spcAft>
              <a:buBlip>
                <a:blip r:embed="rId2"/>
              </a:buBlip>
            </a:pPr>
            <a:r>
              <a:rPr lang="es-ES" dirty="0"/>
              <a:t>El fabricante tiene implantado un procedimiento de control de producción que, en los hormigones especificados por resistencia, le permite conocer la resistencia media de fabricación y la variabilidad de sus producción; comprobando que 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 lotes de producción cumplen con el riesgo del consumidor del 50% exigido por la EHE-08 o el </a:t>
            </a:r>
            <a:r>
              <a:rPr lang="es-E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CodE</a:t>
            </a:r>
            <a:r>
              <a:rPr lang="es-ES" sz="2000" b="1" dirty="0"/>
              <a:t>.</a:t>
            </a:r>
          </a:p>
          <a:p>
            <a:pPr marL="285750" indent="-285750" algn="just">
              <a:spcAft>
                <a:spcPts val="1200"/>
              </a:spcAft>
              <a:buBlip>
                <a:blip r:embed="rId2"/>
              </a:buBlip>
            </a:pPr>
            <a:r>
              <a:rPr lang="es-ES" dirty="0"/>
              <a:t>El disponer de control de producción, significa 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mayor fiabilidad en la aplicación del control estadístico de recepción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712592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FB26AC6-631D-4E95-81EC-CD5E4FAAE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0000"/>
          </a:xfrm>
        </p:spPr>
        <p:txBody>
          <a:bodyPr>
            <a:normAutofit/>
          </a:bodyPr>
          <a:lstStyle/>
          <a:p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Garantías que no ofrece el CERTIFICADO RD 163/2019 (ITCPH-19)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6CE8B9C-F20A-46C0-A09F-B129DDC805F1}"/>
              </a:ext>
            </a:extLst>
          </p:cNvPr>
          <p:cNvSpPr txBox="1"/>
          <p:nvPr/>
        </p:nvSpPr>
        <p:spPr>
          <a:xfrm>
            <a:off x="291548" y="1488404"/>
            <a:ext cx="11608904" cy="3881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Blip>
                <a:blip r:embed="rId2"/>
              </a:buBlip>
            </a:pP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exime del control de recepción </a:t>
            </a:r>
            <a:r>
              <a:rPr lang="es-ES" dirty="0"/>
              <a:t>en las obras, pero </a:t>
            </a:r>
            <a:r>
              <a:rPr lang="es-ES" b="1" dirty="0"/>
              <a:t>posibilita que el control estadístico de recepción se realice sobre una población cuyas variables son sistemáticamente vigiladas en producción.</a:t>
            </a:r>
          </a:p>
          <a:p>
            <a:pPr algn="just">
              <a:lnSpc>
                <a:spcPct val="150000"/>
              </a:lnSpc>
            </a:pPr>
            <a:endParaRPr lang="es-ES" dirty="0"/>
          </a:p>
          <a:p>
            <a:pPr marL="285750" indent="-285750" algn="just">
              <a:lnSpc>
                <a:spcPct val="150000"/>
              </a:lnSpc>
              <a:buBlip>
                <a:blip r:embed="rId2"/>
              </a:buBlip>
            </a:pP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es un Distintivo de Calidad Oficialmente Reconocido DCOR</a:t>
            </a:r>
          </a:p>
          <a:p>
            <a:pPr marL="742950" lvl="1" indent="-285750" algn="just">
              <a:lnSpc>
                <a:spcPct val="150000"/>
              </a:lnSpc>
              <a:buBlip>
                <a:blip r:embed="rId3"/>
              </a:buBlip>
            </a:pPr>
            <a:r>
              <a:rPr lang="en-GB" dirty="0"/>
              <a:t>La </a:t>
            </a:r>
            <a:r>
              <a:rPr lang="en-GB" b="1" dirty="0" err="1"/>
              <a:t>frecuencia</a:t>
            </a:r>
            <a:r>
              <a:rPr lang="en-GB" dirty="0"/>
              <a:t> </a:t>
            </a:r>
            <a:r>
              <a:rPr lang="en-GB" b="1" dirty="0"/>
              <a:t>del control </a:t>
            </a:r>
            <a:r>
              <a:rPr lang="en-GB" dirty="0"/>
              <a:t>de </a:t>
            </a:r>
            <a:r>
              <a:rPr lang="en-GB" dirty="0" err="1"/>
              <a:t>producción</a:t>
            </a:r>
            <a:r>
              <a:rPr lang="en-GB" dirty="0"/>
              <a:t> de la </a:t>
            </a:r>
            <a:r>
              <a:rPr lang="en-GB" dirty="0" err="1"/>
              <a:t>resistencia</a:t>
            </a:r>
            <a:r>
              <a:rPr lang="en-GB" dirty="0"/>
              <a:t> es </a:t>
            </a:r>
            <a:r>
              <a:rPr lang="en-GB" dirty="0" err="1"/>
              <a:t>más</a:t>
            </a:r>
            <a:r>
              <a:rPr lang="en-GB" dirty="0"/>
              <a:t> </a:t>
            </a:r>
            <a:r>
              <a:rPr lang="en-GB" dirty="0" err="1"/>
              <a:t>intensa</a:t>
            </a:r>
            <a:r>
              <a:rPr lang="en-GB" dirty="0"/>
              <a:t> en los D.C.O.R</a:t>
            </a:r>
          </a:p>
          <a:p>
            <a:pPr marL="742950" lvl="1" indent="-285750" algn="just">
              <a:lnSpc>
                <a:spcPct val="150000"/>
              </a:lnSpc>
              <a:buBlip>
                <a:blip r:embed="rId3"/>
              </a:buBlip>
            </a:pPr>
            <a:r>
              <a:rPr lang="en-GB" dirty="0"/>
              <a:t>El DCOR </a:t>
            </a:r>
            <a:r>
              <a:rPr lang="en-GB" dirty="0" err="1"/>
              <a:t>exige</a:t>
            </a:r>
            <a:r>
              <a:rPr lang="en-GB" dirty="0"/>
              <a:t> que </a:t>
            </a:r>
            <a:r>
              <a:rPr lang="en-GB" dirty="0" err="1"/>
              <a:t>el</a:t>
            </a:r>
            <a:r>
              <a:rPr lang="en-GB" dirty="0"/>
              <a:t> </a:t>
            </a:r>
            <a:r>
              <a:rPr lang="en-GB" b="1" dirty="0"/>
              <a:t>control de </a:t>
            </a:r>
            <a:r>
              <a:rPr lang="en-GB" b="1" dirty="0" err="1"/>
              <a:t>producción</a:t>
            </a:r>
            <a:r>
              <a:rPr lang="en-GB" b="1" dirty="0"/>
              <a:t> </a:t>
            </a:r>
            <a:r>
              <a:rPr lang="en-GB" dirty="0"/>
              <a:t>de la </a:t>
            </a:r>
            <a:r>
              <a:rPr lang="en-GB" dirty="0" err="1"/>
              <a:t>resistencia</a:t>
            </a:r>
            <a:r>
              <a:rPr lang="en-GB" dirty="0"/>
              <a:t> </a:t>
            </a:r>
            <a:r>
              <a:rPr lang="en-GB" dirty="0" err="1"/>
              <a:t>esté</a:t>
            </a:r>
            <a:r>
              <a:rPr lang="en-GB" dirty="0"/>
              <a:t> </a:t>
            </a:r>
            <a:r>
              <a:rPr lang="en-GB" b="1" dirty="0" err="1"/>
              <a:t>verificado</a:t>
            </a:r>
            <a:r>
              <a:rPr lang="en-GB" dirty="0"/>
              <a:t> por la </a:t>
            </a:r>
            <a:r>
              <a:rPr lang="en-GB" dirty="0" err="1"/>
              <a:t>toma</a:t>
            </a:r>
            <a:r>
              <a:rPr lang="en-GB" dirty="0"/>
              <a:t> de </a:t>
            </a:r>
            <a:r>
              <a:rPr lang="en-GB" dirty="0" err="1"/>
              <a:t>muestras</a:t>
            </a:r>
            <a:r>
              <a:rPr lang="en-GB" dirty="0"/>
              <a:t> de un laboratorio </a:t>
            </a:r>
            <a:r>
              <a:rPr lang="en-GB" dirty="0" err="1"/>
              <a:t>contratado</a:t>
            </a:r>
            <a:r>
              <a:rPr lang="en-GB" dirty="0"/>
              <a:t> por la </a:t>
            </a:r>
            <a:r>
              <a:rPr lang="en-GB" dirty="0" err="1"/>
              <a:t>Entidad</a:t>
            </a:r>
            <a:r>
              <a:rPr lang="en-GB" dirty="0"/>
              <a:t> de </a:t>
            </a:r>
            <a:r>
              <a:rPr lang="en-GB" dirty="0" err="1"/>
              <a:t>Certificación</a:t>
            </a:r>
            <a:r>
              <a:rPr lang="en-GB" dirty="0"/>
              <a:t>.</a:t>
            </a:r>
          </a:p>
          <a:p>
            <a:pPr marL="742950" lvl="1" indent="-285750" algn="just">
              <a:lnSpc>
                <a:spcPct val="150000"/>
              </a:lnSpc>
              <a:buBlip>
                <a:blip r:embed="rId3"/>
              </a:buBlip>
            </a:pPr>
            <a:r>
              <a:rPr lang="en-GB" dirty="0"/>
              <a:t>El </a:t>
            </a:r>
            <a:r>
              <a:rPr lang="en-GB" b="1" dirty="0" err="1"/>
              <a:t>riesgo</a:t>
            </a:r>
            <a:r>
              <a:rPr lang="en-GB" b="1" dirty="0"/>
              <a:t> del </a:t>
            </a:r>
            <a:r>
              <a:rPr lang="en-GB" b="1" dirty="0" err="1"/>
              <a:t>consumidor</a:t>
            </a:r>
            <a:r>
              <a:rPr lang="en-GB" b="1" dirty="0"/>
              <a:t> </a:t>
            </a:r>
            <a:r>
              <a:rPr lang="en-GB" dirty="0"/>
              <a:t>en los D.C.O.R es </a:t>
            </a:r>
            <a:r>
              <a:rPr lang="en-GB" dirty="0" err="1"/>
              <a:t>más</a:t>
            </a:r>
            <a:r>
              <a:rPr lang="en-GB" dirty="0"/>
              <a:t> </a:t>
            </a:r>
            <a:r>
              <a:rPr lang="en-GB" dirty="0" err="1"/>
              <a:t>exigente</a:t>
            </a:r>
            <a:r>
              <a:rPr lang="en-GB" dirty="0"/>
              <a:t> (45% </a:t>
            </a:r>
            <a:r>
              <a:rPr lang="en-GB" dirty="0" err="1"/>
              <a:t>frente</a:t>
            </a:r>
            <a:r>
              <a:rPr lang="en-GB" dirty="0"/>
              <a:t> al 50% de los que no </a:t>
            </a:r>
            <a:r>
              <a:rPr lang="en-GB" dirty="0" err="1"/>
              <a:t>tienen</a:t>
            </a:r>
            <a:r>
              <a:rPr lang="en-GB" dirty="0"/>
              <a:t> </a:t>
            </a:r>
            <a:r>
              <a:rPr lang="en-GB" dirty="0" err="1"/>
              <a:t>distintivo</a:t>
            </a:r>
            <a:r>
              <a:rPr lang="en-GB" dirty="0"/>
              <a:t>) </a:t>
            </a:r>
          </a:p>
          <a:p>
            <a:pPr marL="742950" lvl="1" indent="-285750" algn="just">
              <a:lnSpc>
                <a:spcPct val="150000"/>
              </a:lnSpc>
              <a:buBlip>
                <a:blip r:embed="rId3"/>
              </a:buBlip>
            </a:pPr>
            <a:r>
              <a:rPr lang="en-GB" dirty="0"/>
              <a:t>La </a:t>
            </a:r>
            <a:r>
              <a:rPr lang="en-GB" b="1" dirty="0" err="1"/>
              <a:t>frecuencia</a:t>
            </a:r>
            <a:r>
              <a:rPr lang="en-GB" b="1" dirty="0"/>
              <a:t> de </a:t>
            </a:r>
            <a:r>
              <a:rPr lang="en-GB" b="1" dirty="0" err="1"/>
              <a:t>inspección</a:t>
            </a:r>
            <a:r>
              <a:rPr lang="en-GB" b="1" dirty="0"/>
              <a:t> </a:t>
            </a:r>
            <a:r>
              <a:rPr lang="en-GB" dirty="0"/>
              <a:t>de </a:t>
            </a:r>
            <a:r>
              <a:rPr lang="en-GB" dirty="0" err="1"/>
              <a:t>instalaciones</a:t>
            </a:r>
            <a:r>
              <a:rPr lang="en-GB" dirty="0"/>
              <a:t>, </a:t>
            </a:r>
            <a:r>
              <a:rPr lang="en-GB" dirty="0" err="1"/>
              <a:t>equipos</a:t>
            </a:r>
            <a:r>
              <a:rPr lang="en-GB" dirty="0"/>
              <a:t> y </a:t>
            </a:r>
            <a:r>
              <a:rPr lang="en-GB" dirty="0" err="1"/>
              <a:t>procedimientos</a:t>
            </a:r>
            <a:r>
              <a:rPr lang="en-GB" dirty="0"/>
              <a:t> es </a:t>
            </a:r>
            <a:r>
              <a:rPr lang="en-GB" dirty="0" err="1"/>
              <a:t>más</a:t>
            </a:r>
            <a:r>
              <a:rPr lang="en-GB" dirty="0"/>
              <a:t> </a:t>
            </a:r>
            <a:r>
              <a:rPr lang="en-GB" dirty="0" err="1"/>
              <a:t>intensa</a:t>
            </a:r>
            <a:r>
              <a:rPr lang="en-GB" dirty="0"/>
              <a:t> en los D.C.O.R.</a:t>
            </a:r>
          </a:p>
        </p:txBody>
      </p:sp>
    </p:spTree>
    <p:extLst>
      <p:ext uri="{BB962C8B-B14F-4D97-AF65-F5344CB8AC3E}">
        <p14:creationId xmlns:p14="http://schemas.microsoft.com/office/powerpoint/2010/main" val="3275393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D4159AB-A27A-4811-9FFE-6450E3D65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6738" y="0"/>
            <a:ext cx="6406896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D9D6803-68EA-483B-B192-25C585E98F6C}"/>
              </a:ext>
            </a:extLst>
          </p:cNvPr>
          <p:cNvSpPr txBox="1"/>
          <p:nvPr/>
        </p:nvSpPr>
        <p:spPr>
          <a:xfrm>
            <a:off x="2356811" y="2921169"/>
            <a:ext cx="74783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spc="6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www.anefhop.com</a:t>
            </a:r>
            <a:endParaRPr lang="en-GB" sz="6000" b="1" spc="6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7942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046988E-8715-479C-B21B-192172635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0000"/>
          </a:xfrm>
        </p:spPr>
        <p:txBody>
          <a:bodyPr/>
          <a:lstStyle/>
          <a:p>
            <a:r>
              <a:rPr lang="es-ES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Documentos del Sector para la aplicación del Código Estructural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779E52D-F94D-4767-8A5A-095E010886B6}"/>
              </a:ext>
            </a:extLst>
          </p:cNvPr>
          <p:cNvSpPr txBox="1"/>
          <p:nvPr/>
        </p:nvSpPr>
        <p:spPr>
          <a:xfrm>
            <a:off x="336000" y="720000"/>
            <a:ext cx="11520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spc="600" dirty="0"/>
              <a:t>DISPONIBLES EN ZONA PRIVADA www.anefhop.com</a:t>
            </a:r>
          </a:p>
          <a:p>
            <a:pPr marL="342900" indent="-342900">
              <a:buBlip>
                <a:blip r:embed="rId3"/>
              </a:buBlip>
            </a:pPr>
            <a:r>
              <a:rPr lang="es-ES" sz="2000" b="1" dirty="0"/>
              <a:t>Novedades</a:t>
            </a:r>
          </a:p>
          <a:p>
            <a:pPr marL="342900" indent="-342900">
              <a:buBlip>
                <a:blip r:embed="rId3"/>
              </a:buBlip>
            </a:pPr>
            <a:r>
              <a:rPr lang="es-ES" sz="2000" b="1" dirty="0"/>
              <a:t>Introducción a los documentos</a:t>
            </a:r>
          </a:p>
          <a:p>
            <a:pPr marL="342900" indent="-342900">
              <a:buBlip>
                <a:blip r:embed="rId3"/>
              </a:buBlip>
            </a:pPr>
            <a:r>
              <a:rPr lang="es-ES" sz="2000" b="1" dirty="0"/>
              <a:t>Albarán</a:t>
            </a:r>
          </a:p>
          <a:p>
            <a:pPr marL="342900" indent="-342900">
              <a:buBlip>
                <a:blip r:embed="rId3"/>
              </a:buBlip>
            </a:pPr>
            <a:r>
              <a:rPr lang="es-ES" sz="2000" b="1" dirty="0"/>
              <a:t>Especificación documental del pedido</a:t>
            </a:r>
          </a:p>
          <a:p>
            <a:pPr marL="342900" indent="-342900">
              <a:buBlip>
                <a:blip r:embed="rId3"/>
              </a:buBlip>
            </a:pPr>
            <a:r>
              <a:rPr lang="es-ES" sz="2000" b="1" dirty="0"/>
              <a:t>Recordatorio Acta de toma de muestras</a:t>
            </a:r>
          </a:p>
          <a:p>
            <a:pPr marL="342900" indent="-342900">
              <a:buBlip>
                <a:blip r:embed="rId3"/>
              </a:buBlip>
            </a:pPr>
            <a:r>
              <a:rPr lang="es-ES" sz="2000" b="1" dirty="0"/>
              <a:t>Declaración responsable</a:t>
            </a:r>
          </a:p>
          <a:p>
            <a:pPr marL="342900" indent="-342900">
              <a:buBlip>
                <a:blip r:embed="rId3"/>
              </a:buBlip>
            </a:pPr>
            <a:r>
              <a:rPr lang="es-ES" sz="2000" b="1" dirty="0"/>
              <a:t>Ficha Técnica</a:t>
            </a:r>
          </a:p>
          <a:p>
            <a:pPr marL="342900" indent="-342900">
              <a:buBlip>
                <a:blip r:embed="rId3"/>
              </a:buBlip>
            </a:pPr>
            <a:r>
              <a:rPr lang="es-ES" sz="2000" b="1" dirty="0"/>
              <a:t>Valoración indicadores hormigón preparado ICPS</a:t>
            </a:r>
          </a:p>
          <a:p>
            <a:r>
              <a:rPr lang="es-ES" sz="2000" b="1" spc="600" dirty="0"/>
              <a:t>DISPONIBLES también en ZONA PÚBLICA www.anefhop.com</a:t>
            </a:r>
          </a:p>
          <a:p>
            <a:pPr marL="1257300" lvl="2" indent="-342900">
              <a:buBlip>
                <a:blip r:embed="rId4"/>
              </a:buBlip>
            </a:pPr>
            <a:r>
              <a:rPr lang="es-ES" sz="2000" b="1" dirty="0"/>
              <a:t>Correspondencia entre clases de exposición  EHE-08 y </a:t>
            </a:r>
            <a:r>
              <a:rPr lang="es-ES" sz="2000" b="1" dirty="0" err="1"/>
              <a:t>CodE</a:t>
            </a:r>
            <a:endParaRPr lang="es-ES" sz="2000" b="1" dirty="0"/>
          </a:p>
          <a:p>
            <a:pPr marL="1257300" lvl="2" indent="-342900">
              <a:buBlip>
                <a:blip r:embed="rId4"/>
              </a:buBlip>
            </a:pPr>
            <a:r>
              <a:rPr lang="es-ES" sz="2000" b="1" dirty="0"/>
              <a:t>Correspondencia entre clases de exposición  EHE-08 y </a:t>
            </a:r>
            <a:r>
              <a:rPr lang="es-ES" sz="2000" b="1" dirty="0" err="1"/>
              <a:t>CodE</a:t>
            </a:r>
            <a:endParaRPr lang="es-ES" sz="2000" b="1" dirty="0"/>
          </a:p>
          <a:p>
            <a:pPr marL="1257300" lvl="2" indent="-342900">
              <a:buBlip>
                <a:blip r:embed="rId4"/>
              </a:buBlip>
            </a:pPr>
            <a:r>
              <a:rPr lang="es-ES" sz="2000" b="1" dirty="0"/>
              <a:t>Comparativa exigencias dosificación exposiciones EHE-08 y </a:t>
            </a:r>
            <a:r>
              <a:rPr lang="es-ES" sz="2000" b="1" dirty="0" err="1"/>
              <a:t>CodE</a:t>
            </a:r>
            <a:endParaRPr lang="es-ES" sz="2000" b="1" dirty="0"/>
          </a:p>
          <a:p>
            <a:pPr marL="1257300" lvl="2" indent="-342900">
              <a:buBlip>
                <a:blip r:embed="rId4"/>
              </a:buBlip>
            </a:pPr>
            <a:r>
              <a:rPr lang="es-ES" sz="2000" b="1" dirty="0"/>
              <a:t>Cuadro resumen de especificaciones </a:t>
            </a:r>
            <a:r>
              <a:rPr lang="es-ES" sz="2000" b="1" dirty="0" err="1"/>
              <a:t>CodE</a:t>
            </a:r>
            <a:endParaRPr lang="es-ES" sz="2000" b="1" dirty="0"/>
          </a:p>
          <a:p>
            <a:pPr marL="1257300" lvl="2" indent="-342900">
              <a:buBlip>
                <a:blip r:embed="rId4"/>
              </a:buBlip>
            </a:pPr>
            <a:r>
              <a:rPr lang="es-ES" sz="2000" b="1" dirty="0"/>
              <a:t>Conversor de tipos de exposición (EHE-08/</a:t>
            </a:r>
            <a:r>
              <a:rPr lang="es-ES" sz="2000" b="1" dirty="0" err="1"/>
              <a:t>CodE</a:t>
            </a:r>
            <a:r>
              <a:rPr lang="es-ES" sz="2000" b="1" dirty="0"/>
              <a:t>)</a:t>
            </a:r>
          </a:p>
          <a:p>
            <a:pPr marL="1257300" lvl="2" indent="-342900">
              <a:buBlip>
                <a:blip r:embed="rId4"/>
              </a:buBlip>
            </a:pPr>
            <a:r>
              <a:rPr lang="es-ES" sz="2000" b="1" dirty="0" err="1"/>
              <a:t>Flyer</a:t>
            </a:r>
            <a:r>
              <a:rPr lang="es-ES" sz="2000" b="1" dirty="0"/>
              <a:t> Tipificación </a:t>
            </a:r>
            <a:r>
              <a:rPr lang="es-ES" sz="2000" b="1" dirty="0" err="1"/>
              <a:t>CodE</a:t>
            </a:r>
            <a:endParaRPr lang="es-ES" sz="2000" b="1" dirty="0"/>
          </a:p>
          <a:p>
            <a:pPr marL="1257300" lvl="2" indent="-342900">
              <a:buBlip>
                <a:blip r:embed="rId4"/>
              </a:buBlip>
            </a:pPr>
            <a:r>
              <a:rPr lang="es-ES" sz="2000" b="1" dirty="0" err="1"/>
              <a:t>Flyer</a:t>
            </a:r>
            <a:r>
              <a:rPr lang="es-ES" sz="2000" b="1" dirty="0"/>
              <a:t> Control de recepción </a:t>
            </a:r>
            <a:r>
              <a:rPr lang="es-ES" sz="2000" b="1" dirty="0" err="1"/>
              <a:t>CodE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30342311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046988E-8715-479C-B21B-192172635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0000"/>
          </a:xfrm>
        </p:spPr>
        <p:txBody>
          <a:bodyPr/>
          <a:lstStyle/>
          <a:p>
            <a:r>
              <a:rPr lang="es-ES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Documentos del Sector para la aplicación del Código Estructural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65A1166-4272-D840-238C-51DD1404D357}"/>
              </a:ext>
            </a:extLst>
          </p:cNvPr>
          <p:cNvSpPr txBox="1"/>
          <p:nvPr/>
        </p:nvSpPr>
        <p:spPr>
          <a:xfrm>
            <a:off x="459025" y="2304038"/>
            <a:ext cx="3500582" cy="369332"/>
          </a:xfrm>
          <a:prstGeom prst="rect">
            <a:avLst/>
          </a:prstGeom>
          <a:solidFill>
            <a:srgbClr val="7DBA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Conversor de tipos de exposición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08AE60D-26C5-9B5F-D7E1-E07FCAB32A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31" t="27610" r="17727" b="9630"/>
          <a:stretch/>
        </p:blipFill>
        <p:spPr>
          <a:xfrm>
            <a:off x="459025" y="3167644"/>
            <a:ext cx="3475665" cy="154843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581FEED-3659-E518-52A9-A2233C5B3743}"/>
              </a:ext>
            </a:extLst>
          </p:cNvPr>
          <p:cNvSpPr txBox="1"/>
          <p:nvPr/>
        </p:nvSpPr>
        <p:spPr>
          <a:xfrm>
            <a:off x="4461164" y="2304038"/>
            <a:ext cx="3385125" cy="369332"/>
          </a:xfrm>
          <a:prstGeom prst="rect">
            <a:avLst/>
          </a:prstGeom>
          <a:solidFill>
            <a:srgbClr val="7DBA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>
                <a:solidFill>
                  <a:schemeClr val="bg1"/>
                </a:solidFill>
              </a:rPr>
              <a:t>Flyer</a:t>
            </a:r>
            <a:r>
              <a:rPr lang="es-ES" b="1" dirty="0">
                <a:solidFill>
                  <a:schemeClr val="bg1"/>
                </a:solidFill>
              </a:rPr>
              <a:t> Tipificación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C4892DE-11D6-85D2-8C9A-FA8A53ABE0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1163" y="2798091"/>
            <a:ext cx="3385126" cy="274802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FB4A5BC-7057-4355-5D6F-72296EB7BF76}"/>
              </a:ext>
            </a:extLst>
          </p:cNvPr>
          <p:cNvSpPr txBox="1"/>
          <p:nvPr/>
        </p:nvSpPr>
        <p:spPr>
          <a:xfrm>
            <a:off x="8451273" y="2304038"/>
            <a:ext cx="3306617" cy="369332"/>
          </a:xfrm>
          <a:prstGeom prst="rect">
            <a:avLst/>
          </a:prstGeom>
          <a:solidFill>
            <a:srgbClr val="7DBA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>
                <a:solidFill>
                  <a:schemeClr val="bg1"/>
                </a:solidFill>
              </a:rPr>
              <a:t>Flyer</a:t>
            </a:r>
            <a:r>
              <a:rPr lang="es-ES" b="1" dirty="0">
                <a:solidFill>
                  <a:schemeClr val="bg1"/>
                </a:solidFill>
              </a:rPr>
              <a:t> Control del hormigón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89EB117-2FC0-05E6-8C88-732772DA32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273" y="2812209"/>
            <a:ext cx="3306616" cy="268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2236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61E17DD-33E8-476F-B839-1DAEC8C92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9"/>
            <a:ext cx="12192000" cy="720000"/>
          </a:xfrm>
        </p:spPr>
        <p:txBody>
          <a:bodyPr>
            <a:normAutofit/>
          </a:bodyPr>
          <a:lstStyle/>
          <a:p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Hormigón Expert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A766219F-E317-465C-9C35-8223D03DD70B}"/>
              </a:ext>
            </a:extLst>
          </p:cNvPr>
          <p:cNvGrpSpPr/>
          <p:nvPr/>
        </p:nvGrpSpPr>
        <p:grpSpPr>
          <a:xfrm>
            <a:off x="298156" y="785314"/>
            <a:ext cx="11769966" cy="5391836"/>
            <a:chOff x="334442" y="694313"/>
            <a:chExt cx="11769966" cy="5391836"/>
          </a:xfrm>
        </p:grpSpPr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C2D3DA4B-F978-49E4-988F-9C416DBC858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34442" y="694313"/>
              <a:ext cx="7419905" cy="5391836"/>
              <a:chOff x="224571" y="0"/>
              <a:chExt cx="8627795" cy="6269577"/>
            </a:xfrm>
          </p:grpSpPr>
          <p:pic>
            <p:nvPicPr>
              <p:cNvPr id="7" name="Imagen 6">
                <a:extLst>
                  <a:ext uri="{FF2B5EF4-FFF2-40B4-BE49-F238E27FC236}">
                    <a16:creationId xmlns:a16="http://schemas.microsoft.com/office/drawing/2014/main" id="{7920B41A-9773-4D8C-AFDD-B37122B84E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24571" y="1294808"/>
                <a:ext cx="3974937" cy="3628654"/>
              </a:xfrm>
              <a:prstGeom prst="rect">
                <a:avLst/>
              </a:prstGeom>
            </p:spPr>
          </p:pic>
          <p:pic>
            <p:nvPicPr>
              <p:cNvPr id="8" name="Imagen 7">
                <a:extLst>
                  <a:ext uri="{FF2B5EF4-FFF2-40B4-BE49-F238E27FC236}">
                    <a16:creationId xmlns:a16="http://schemas.microsoft.com/office/drawing/2014/main" id="{3038835A-1B81-43F9-BCC9-DF2886F1D6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5644" y="5025885"/>
                <a:ext cx="3989568" cy="1243692"/>
              </a:xfrm>
              <a:prstGeom prst="rect">
                <a:avLst/>
              </a:prstGeom>
            </p:spPr>
          </p:pic>
          <p:pic>
            <p:nvPicPr>
              <p:cNvPr id="9" name="Imagen 8">
                <a:extLst>
                  <a:ext uri="{FF2B5EF4-FFF2-40B4-BE49-F238E27FC236}">
                    <a16:creationId xmlns:a16="http://schemas.microsoft.com/office/drawing/2014/main" id="{90B332F7-C1ED-4252-B813-F01FAD69FA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77497" y="1277325"/>
                <a:ext cx="4374869" cy="4974767"/>
              </a:xfrm>
              <a:prstGeom prst="rect">
                <a:avLst/>
              </a:prstGeom>
            </p:spPr>
          </p:pic>
          <p:grpSp>
            <p:nvGrpSpPr>
              <p:cNvPr id="10" name="Grupo 9">
                <a:extLst>
                  <a:ext uri="{FF2B5EF4-FFF2-40B4-BE49-F238E27FC236}">
                    <a16:creationId xmlns:a16="http://schemas.microsoft.com/office/drawing/2014/main" id="{DD0CAE6A-7C0F-4DCF-8108-CCEFA07572CD}"/>
                  </a:ext>
                </a:extLst>
              </p:cNvPr>
              <p:cNvGrpSpPr/>
              <p:nvPr/>
            </p:nvGrpSpPr>
            <p:grpSpPr>
              <a:xfrm>
                <a:off x="1537569" y="0"/>
                <a:ext cx="6068862" cy="1482066"/>
                <a:chOff x="1055227" y="-45486"/>
                <a:chExt cx="6068862" cy="1482066"/>
              </a:xfrm>
            </p:grpSpPr>
            <p:pic>
              <p:nvPicPr>
                <p:cNvPr id="11" name="Imagen 10">
                  <a:extLst>
                    <a:ext uri="{FF2B5EF4-FFF2-40B4-BE49-F238E27FC236}">
                      <a16:creationId xmlns:a16="http://schemas.microsoft.com/office/drawing/2014/main" id="{69DAEB22-EBDA-4C1B-8914-FCD2B529E2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726167" y="-45486"/>
                  <a:ext cx="1133345" cy="1482066"/>
                </a:xfrm>
                <a:prstGeom prst="rect">
                  <a:avLst/>
                </a:prstGeom>
              </p:spPr>
            </p:pic>
            <p:pic>
              <p:nvPicPr>
                <p:cNvPr id="12" name="Imagen 11">
                  <a:extLst>
                    <a:ext uri="{FF2B5EF4-FFF2-40B4-BE49-F238E27FC236}">
                      <a16:creationId xmlns:a16="http://schemas.microsoft.com/office/drawing/2014/main" id="{D8DFCD1C-C846-43CC-B890-DFFF721948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55227" y="-45486"/>
                  <a:ext cx="1133345" cy="1482066"/>
                </a:xfrm>
                <a:prstGeom prst="rect">
                  <a:avLst/>
                </a:prstGeom>
              </p:spPr>
            </p:pic>
            <p:pic>
              <p:nvPicPr>
                <p:cNvPr id="13" name="Imagen 12">
                  <a:extLst>
                    <a:ext uri="{FF2B5EF4-FFF2-40B4-BE49-F238E27FC236}">
                      <a16:creationId xmlns:a16="http://schemas.microsoft.com/office/drawing/2014/main" id="{0F52A6E8-EB28-4841-873C-CFA2C0D0109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384452" y="-45486"/>
                  <a:ext cx="1140051" cy="1482066"/>
                </a:xfrm>
                <a:prstGeom prst="rect">
                  <a:avLst/>
                </a:prstGeom>
              </p:spPr>
            </p:pic>
            <p:pic>
              <p:nvPicPr>
                <p:cNvPr id="14" name="Imagen 13">
                  <a:extLst>
                    <a:ext uri="{FF2B5EF4-FFF2-40B4-BE49-F238E27FC236}">
                      <a16:creationId xmlns:a16="http://schemas.microsoft.com/office/drawing/2014/main" id="{D7DA9693-493A-441D-8EF0-3116EF5D6B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329406" y="51190"/>
                  <a:ext cx="794683" cy="1174923"/>
                </a:xfrm>
                <a:prstGeom prst="rect">
                  <a:avLst/>
                </a:prstGeom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sp>
              <p:nvSpPr>
                <p:cNvPr id="15" name="Igual que 11">
                  <a:extLst>
                    <a:ext uri="{FF2B5EF4-FFF2-40B4-BE49-F238E27FC236}">
                      <a16:creationId xmlns:a16="http://schemas.microsoft.com/office/drawing/2014/main" id="{E00111C6-CD78-45B5-AB49-5F3817794DC6}"/>
                    </a:ext>
                  </a:extLst>
                </p:cNvPr>
                <p:cNvSpPr/>
                <p:nvPr/>
              </p:nvSpPr>
              <p:spPr>
                <a:xfrm>
                  <a:off x="5674954" y="371181"/>
                  <a:ext cx="504000" cy="468000"/>
                </a:xfrm>
                <a:prstGeom prst="mathEqual">
                  <a:avLst/>
                </a:prstGeom>
                <a:solidFill>
                  <a:srgbClr val="A7D024"/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Más 12">
                  <a:extLst>
                    <a:ext uri="{FF2B5EF4-FFF2-40B4-BE49-F238E27FC236}">
                      <a16:creationId xmlns:a16="http://schemas.microsoft.com/office/drawing/2014/main" id="{16B07583-2A49-45FF-AC11-6A7AD141ABE6}"/>
                    </a:ext>
                  </a:extLst>
                </p:cNvPr>
                <p:cNvSpPr/>
                <p:nvPr/>
              </p:nvSpPr>
              <p:spPr>
                <a:xfrm>
                  <a:off x="3867290" y="360466"/>
                  <a:ext cx="536448" cy="478715"/>
                </a:xfrm>
                <a:prstGeom prst="mathPlus">
                  <a:avLst/>
                </a:prstGeom>
                <a:solidFill>
                  <a:srgbClr val="A7D024"/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brightRoom" dir="t"/>
                </a:scene3d>
                <a:sp3d contourW="44450" prstMaterial="translucentPowder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Más 13">
                  <a:extLst>
                    <a:ext uri="{FF2B5EF4-FFF2-40B4-BE49-F238E27FC236}">
                      <a16:creationId xmlns:a16="http://schemas.microsoft.com/office/drawing/2014/main" id="{5C21250D-A852-4D06-9FF9-40A240C80CC6}"/>
                    </a:ext>
                  </a:extLst>
                </p:cNvPr>
                <p:cNvSpPr/>
                <p:nvPr/>
              </p:nvSpPr>
              <p:spPr>
                <a:xfrm>
                  <a:off x="2157557" y="385304"/>
                  <a:ext cx="536448" cy="478715"/>
                </a:xfrm>
                <a:prstGeom prst="mathPlus">
                  <a:avLst/>
                </a:prstGeom>
                <a:solidFill>
                  <a:srgbClr val="A7D024"/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brightRoom" dir="t"/>
                </a:scene3d>
                <a:sp3d contourW="44450" prstMaterial="translucentPowder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6" name="Imagen 5" descr="Texto&#10;&#10;Descripción generada automáticamente">
              <a:extLst>
                <a:ext uri="{FF2B5EF4-FFF2-40B4-BE49-F238E27FC236}">
                  <a16:creationId xmlns:a16="http://schemas.microsoft.com/office/drawing/2014/main" id="{418D2209-BF85-4EED-AEFE-22C7370DC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3418" y="1634197"/>
              <a:ext cx="4110990" cy="4296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6204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046988E-8715-479C-B21B-192172635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0000"/>
          </a:xfrm>
        </p:spPr>
        <p:txBody>
          <a:bodyPr>
            <a:normAutofit/>
          </a:bodyPr>
          <a:lstStyle/>
          <a:p>
            <a:r>
              <a:rPr lang="es-ES" sz="28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Entrada en vigor del Código Estructural</a:t>
            </a:r>
          </a:p>
        </p:txBody>
      </p:sp>
      <p:pic>
        <p:nvPicPr>
          <p:cNvPr id="4" name="Imagen 3" descr="Tabla&#10;&#10;Descripción generada automáticamente">
            <a:extLst>
              <a:ext uri="{FF2B5EF4-FFF2-40B4-BE49-F238E27FC236}">
                <a16:creationId xmlns:a16="http://schemas.microsoft.com/office/drawing/2014/main" id="{9B53D1D7-C6DE-4916-A220-224A2929D4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006" y="991409"/>
            <a:ext cx="7525988" cy="487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06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A1EAAD0-65B9-4997-8DE2-E1C261AFE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0000"/>
          </a:xfrm>
          <a:solidFill>
            <a:srgbClr val="7DBA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28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Código Estructural</a:t>
            </a:r>
            <a:endParaRPr lang="en-GB" sz="28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034FDB2F-5B70-42D1-80EA-3922EF778EBD}"/>
              </a:ext>
            </a:extLst>
          </p:cNvPr>
          <p:cNvGrpSpPr/>
          <p:nvPr/>
        </p:nvGrpSpPr>
        <p:grpSpPr>
          <a:xfrm>
            <a:off x="2131486" y="1258439"/>
            <a:ext cx="3875977" cy="4341122"/>
            <a:chOff x="476857" y="883629"/>
            <a:chExt cx="3875977" cy="4341122"/>
          </a:xfrm>
        </p:grpSpPr>
        <p:pic>
          <p:nvPicPr>
            <p:cNvPr id="4" name="Imagen 3" descr="Imagen que contiene señal&#10;&#10;Descripción generada automáticamente">
              <a:extLst>
                <a:ext uri="{FF2B5EF4-FFF2-40B4-BE49-F238E27FC236}">
                  <a16:creationId xmlns:a16="http://schemas.microsoft.com/office/drawing/2014/main" id="{FECA0FE4-0845-4D6D-B955-168E983B1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857" y="883629"/>
              <a:ext cx="1241721" cy="180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F12E4AFA-63D3-47FE-BD87-DAE467963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857" y="2792580"/>
              <a:ext cx="1256624" cy="180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E5A0B5DE-A026-4C4E-B601-D361449985E9}"/>
                </a:ext>
              </a:extLst>
            </p:cNvPr>
            <p:cNvSpPr txBox="1"/>
            <p:nvPr/>
          </p:nvSpPr>
          <p:spPr>
            <a:xfrm>
              <a:off x="477081" y="4701531"/>
              <a:ext cx="1256400" cy="5232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292100" dist="139700" dir="2700000" algn="tl" rotWithShape="0">
                <a:prstClr val="black">
                  <a:alpha val="65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ESTRUCTURAS MIXTAS</a:t>
              </a:r>
              <a:endPara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7" name="Imagen 6" descr="Imagen que contiene Texto&#10;&#10;Descripción generada automáticamente">
              <a:extLst>
                <a:ext uri="{FF2B5EF4-FFF2-40B4-BE49-F238E27FC236}">
                  <a16:creationId xmlns:a16="http://schemas.microsoft.com/office/drawing/2014/main" id="{055A7F91-E1AD-4116-BE3C-F01A12A06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834" y="1783629"/>
              <a:ext cx="2286000" cy="3230880"/>
            </a:xfrm>
            <a:prstGeom prst="rect">
              <a:avLst/>
            </a:prstGeom>
            <a:effectLst>
              <a:outerShdw blurRad="292100" dist="139700" dir="2700000" algn="tl" rotWithShape="0">
                <a:prstClr val="black">
                  <a:alpha val="65000"/>
                </a:prstClr>
              </a:outerShdw>
            </a:effectLst>
          </p:spPr>
        </p:pic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A493BC57-3853-4B9A-BBD3-54123699AB6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0846"/>
          <a:stretch/>
        </p:blipFill>
        <p:spPr>
          <a:xfrm>
            <a:off x="6704503" y="1543621"/>
            <a:ext cx="4534048" cy="466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620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A1EAAD0-65B9-4997-8DE2-E1C261AFE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0000"/>
          </a:xfrm>
          <a:solidFill>
            <a:srgbClr val="7DBA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28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Código Estructural, contenidos</a:t>
            </a:r>
            <a:endParaRPr lang="en-GB" sz="28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2AF09BD-692E-4E06-9D91-3665933D140D}"/>
              </a:ext>
            </a:extLst>
          </p:cNvPr>
          <p:cNvSpPr txBox="1"/>
          <p:nvPr/>
        </p:nvSpPr>
        <p:spPr>
          <a:xfrm>
            <a:off x="341086" y="2006598"/>
            <a:ext cx="1152434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indent="-342900">
              <a:buBlip>
                <a:blip r:embed="rId2"/>
              </a:buBlip>
              <a:defRPr/>
            </a:pPr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Ampliar la reglamentación estructural a lo largo de la vida útil y no sólo durante la etapa de proyecto.</a:t>
            </a:r>
          </a:p>
          <a:p>
            <a:pPr marL="1094400" lvl="4" indent="-342900">
              <a:buBlip>
                <a:blip r:embed="rId3"/>
              </a:buBlip>
              <a:defRPr/>
            </a:pP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Concepción y proyecto.</a:t>
            </a:r>
          </a:p>
          <a:p>
            <a:pPr marL="1094400" lvl="4" indent="-342900">
              <a:buBlip>
                <a:blip r:embed="rId3"/>
              </a:buBlip>
              <a:defRPr/>
            </a:pP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Ejecución de la obra nueva.</a:t>
            </a:r>
          </a:p>
          <a:p>
            <a:pPr marL="1094400" lvl="4" indent="-342900">
              <a:buBlip>
                <a:blip r:embed="rId3"/>
              </a:buBlip>
              <a:defRPr/>
            </a:pP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Mantenimiento a lo largo de la vida útil.</a:t>
            </a:r>
          </a:p>
          <a:p>
            <a:pPr marL="1094400" lvl="4" indent="-342900">
              <a:buBlip>
                <a:blip r:embed="rId3"/>
              </a:buBlip>
              <a:defRPr/>
            </a:pPr>
            <a:r>
              <a:rPr lang="es-ES" sz="1600" b="1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Evaluación, reparación, refuerzo y rehabilitación.</a:t>
            </a:r>
          </a:p>
          <a:p>
            <a:pPr marL="1094400" lvl="4" indent="-342900">
              <a:spcAft>
                <a:spcPts val="600"/>
              </a:spcAft>
              <a:buBlip>
                <a:blip r:embed="rId3"/>
              </a:buBlip>
              <a:defRPr/>
            </a:pPr>
            <a:r>
              <a:rPr lang="es-ES" sz="1600" b="1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Demolición y reciclado.</a:t>
            </a:r>
          </a:p>
          <a:p>
            <a:pPr marL="1551600" lvl="3" indent="-342900">
              <a:spcAft>
                <a:spcPts val="600"/>
              </a:spcAft>
              <a:buBlip>
                <a:blip r:embed="rId2"/>
              </a:buBlip>
            </a:pPr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Evalúa la sostenibilidad de las estructuras considerando las características prestacionales, ambientales, sociales y económicas que aportan los agentes que participan en su proyecto y ejecución.</a:t>
            </a:r>
          </a:p>
          <a:p>
            <a:pPr marL="1551600" lvl="3" indent="-342900">
              <a:spcAft>
                <a:spcPts val="600"/>
              </a:spcAft>
              <a:buBlip>
                <a:blip r:embed="rId2"/>
              </a:buBlip>
            </a:pPr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Adopta el cambio de normativa en el marco del CE (</a:t>
            </a:r>
            <a:r>
              <a:rPr lang="es-E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DdP</a:t>
            </a:r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1551600" lvl="3" indent="-342900">
              <a:spcAft>
                <a:spcPts val="600"/>
              </a:spcAft>
              <a:buBlip>
                <a:blip r:embed="rId2"/>
              </a:buBlip>
            </a:pPr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Remite al Código Técnico de la Edificación las cimentaciones profundas</a:t>
            </a:r>
          </a:p>
          <a:p>
            <a:pPr marL="2923200" lvl="6" indent="-342900">
              <a:spcAft>
                <a:spcPts val="600"/>
              </a:spcAft>
              <a:buBlip>
                <a:blip r:embed="rId2"/>
              </a:buBlip>
            </a:pPr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Incorpora los aspectos más relevantes de la normativa europea para el cálculo de las estructuras, de acuerdo a los procedimientos establecidos en los Eurocódigos Estructurales..</a:t>
            </a:r>
          </a:p>
          <a:p>
            <a:pPr marL="2923200" lvl="6" indent="-342900">
              <a:spcAft>
                <a:spcPts val="600"/>
              </a:spcAft>
              <a:buBlip>
                <a:blip r:embed="rId2"/>
              </a:buBlip>
            </a:pPr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Incorpora: las estructuras con acero inoxidable</a:t>
            </a:r>
          </a:p>
          <a:p>
            <a:pPr marL="2923200" lvl="6" indent="-342900">
              <a:spcAft>
                <a:spcPts val="600"/>
              </a:spcAft>
              <a:buBlip>
                <a:blip r:embed="rId2"/>
              </a:buBlip>
            </a:pPr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Incorpora los anteriores anejos de la EHE-08: el hormigón autocompactante, el hormigón con áridos ligeros y el hormigón con áridos reutilizados</a:t>
            </a:r>
          </a:p>
          <a:p>
            <a:pPr marL="2923200" lvl="6" indent="-342900">
              <a:spcAft>
                <a:spcPts val="600"/>
              </a:spcAft>
              <a:buBlip>
                <a:blip r:embed="rId2"/>
              </a:buBlip>
            </a:pPr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Incluye recomendaciones para el hormigón proyectado estructural</a:t>
            </a:r>
          </a:p>
          <a:p>
            <a:pPr marL="2923200" lvl="6" indent="-342900">
              <a:spcAft>
                <a:spcPts val="600"/>
              </a:spcAft>
              <a:buBlip>
                <a:blip r:embed="rId2"/>
              </a:buBlip>
            </a:pPr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Saca de su ámbito de aplicación el Hormigón No </a:t>
            </a:r>
            <a:r>
              <a:rPr lang="es-E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Estuctural</a:t>
            </a:r>
            <a:endParaRPr lang="es-E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D84F8EA-7D4B-43D9-8D01-FC088FBF50A5}"/>
              </a:ext>
            </a:extLst>
          </p:cNvPr>
          <p:cNvSpPr txBox="1"/>
          <p:nvPr/>
        </p:nvSpPr>
        <p:spPr>
          <a:xfrm>
            <a:off x="341085" y="806269"/>
            <a:ext cx="115243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750"/>
              </a:spcBef>
              <a:spcAft>
                <a:spcPts val="1125"/>
              </a:spcAft>
            </a:pPr>
            <a:r>
              <a:rPr lang="es-ES" sz="1800" dirty="0">
                <a:solidFill>
                  <a:srgbClr val="2A2A2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El nuevo marco reglamentario tiene por </a:t>
            </a:r>
            <a:r>
              <a:rPr lang="es-ES" sz="1800" b="1" dirty="0">
                <a:solidFill>
                  <a:srgbClr val="2A2A2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objeto definir las exigencias </a:t>
            </a:r>
            <a:r>
              <a:rPr lang="es-ES" sz="1800" dirty="0">
                <a:solidFill>
                  <a:srgbClr val="2A2A2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que deben cumplir </a:t>
            </a:r>
            <a:r>
              <a:rPr lang="es-ES" sz="1800" b="1" dirty="0">
                <a:solidFill>
                  <a:srgbClr val="2A2A2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las estructuras de hormigón, las de acero y las mixtas de hormigón-acero </a:t>
            </a:r>
            <a:r>
              <a:rPr lang="es-ES" sz="1800" dirty="0">
                <a:solidFill>
                  <a:srgbClr val="2A2A2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para satisfacer los requisitos de </a:t>
            </a:r>
            <a:r>
              <a:rPr lang="es-ES" sz="1800" b="1" dirty="0">
                <a:solidFill>
                  <a:srgbClr val="2A2A2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seguridad estructural </a:t>
            </a:r>
            <a:r>
              <a:rPr lang="es-ES" sz="1800" dirty="0">
                <a:solidFill>
                  <a:srgbClr val="2A2A2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ES" sz="1800" b="1" dirty="0">
                <a:solidFill>
                  <a:srgbClr val="2A2A2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seguridad en caso de incendio</a:t>
            </a:r>
            <a:r>
              <a:rPr lang="es-ES" sz="1800" dirty="0">
                <a:solidFill>
                  <a:srgbClr val="2A2A2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además de la </a:t>
            </a:r>
            <a:r>
              <a:rPr lang="es-ES" sz="1800" b="1" dirty="0">
                <a:solidFill>
                  <a:srgbClr val="2A2A2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protección del medio ambiente</a:t>
            </a:r>
            <a:r>
              <a:rPr lang="es-ES" sz="1800" dirty="0">
                <a:solidFill>
                  <a:srgbClr val="2A2A2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y la </a:t>
            </a:r>
            <a:r>
              <a:rPr lang="es-ES" sz="1800" b="1" dirty="0">
                <a:solidFill>
                  <a:srgbClr val="2A2A2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utilización eficiente de recursos naturales</a:t>
            </a:r>
            <a:r>
              <a:rPr lang="es-ES" sz="1800" dirty="0">
                <a:solidFill>
                  <a:srgbClr val="2A2A2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proporcionando procedimientos que permiten demostrar su cumplimiento con suficientes garantías técnicas.</a:t>
            </a:r>
            <a:endParaRPr lang="en-GB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730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A1EAAD0-65B9-4997-8DE2-E1C261AFE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0000"/>
          </a:xfrm>
          <a:solidFill>
            <a:srgbClr val="7DBA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28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Código Estructural, índice</a:t>
            </a:r>
            <a:endParaRPr lang="en-GB" sz="28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BE35D0D-2B46-48E0-9F8F-0FA4FB8EB881}"/>
              </a:ext>
            </a:extLst>
          </p:cNvPr>
          <p:cNvSpPr txBox="1"/>
          <p:nvPr/>
        </p:nvSpPr>
        <p:spPr>
          <a:xfrm>
            <a:off x="362858" y="1798812"/>
            <a:ext cx="5400000" cy="35086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-6350" algn="just">
              <a:spcAft>
                <a:spcPts val="600"/>
              </a:spcAft>
            </a:pPr>
            <a:r>
              <a:rPr lang="es-ES" b="1" spc="3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panose="020B0604020202020204" pitchFamily="34" charset="0"/>
              </a:rPr>
              <a:t>Título 1. Bases generales.</a:t>
            </a:r>
            <a:endParaRPr lang="en-GB" spc="3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" panose="020B0604020202020204" pitchFamily="34" charset="0"/>
            </a:endParaRPr>
          </a:p>
          <a:p>
            <a:pPr indent="-6985" algn="just">
              <a:spcAft>
                <a:spcPts val="600"/>
              </a:spcAft>
            </a:pP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panose="020B0604020202020204" pitchFamily="34" charset="0"/>
              </a:rPr>
              <a:t>Capítulo 1. </a:t>
            </a:r>
            <a:r>
              <a:rPr lang="es-ES" sz="1600" b="1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Principios generales.</a:t>
            </a:r>
          </a:p>
          <a:p>
            <a:pPr indent="-6985" algn="just">
              <a:spcAft>
                <a:spcPts val="600"/>
              </a:spcAft>
            </a:pP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panose="020B0604020202020204" pitchFamily="34" charset="0"/>
              </a:rPr>
              <a:t>Capítulo 2. </a:t>
            </a:r>
            <a:r>
              <a:rPr lang="es-ES" sz="1600" b="1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Bases generales para la contribución de la estructura a la sostenibilidad.</a:t>
            </a:r>
            <a:endParaRPr lang="en-GB" sz="1600" b="1" dirty="0">
              <a:solidFill>
                <a:srgbClr val="000000"/>
              </a:solidFill>
              <a:effectLst/>
              <a:ea typeface="Arial" panose="020B0604020202020204" pitchFamily="34" charset="0"/>
            </a:endParaRPr>
          </a:p>
          <a:p>
            <a:pPr indent="-6985" algn="just">
              <a:spcAft>
                <a:spcPts val="600"/>
              </a:spcAft>
            </a:pP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panose="020B0604020202020204" pitchFamily="34" charset="0"/>
              </a:rPr>
              <a:t>Capítulo 3.</a:t>
            </a:r>
            <a:r>
              <a:rPr lang="es-ES" sz="1600" b="1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 Bases generales para el proyecto y criterios de seguridad.</a:t>
            </a:r>
            <a:endParaRPr lang="en-GB" sz="1600" b="1" dirty="0">
              <a:solidFill>
                <a:srgbClr val="000000"/>
              </a:solidFill>
              <a:effectLst/>
              <a:ea typeface="Arial" panose="020B0604020202020204" pitchFamily="34" charset="0"/>
            </a:endParaRPr>
          </a:p>
          <a:p>
            <a:pPr indent="-6985" algn="just">
              <a:spcAft>
                <a:spcPts val="600"/>
              </a:spcAft>
            </a:pP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panose="020B0604020202020204" pitchFamily="34" charset="0"/>
              </a:rPr>
              <a:t>Capítulo 4. </a:t>
            </a:r>
            <a:r>
              <a:rPr lang="es-ES" sz="1600" b="1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Bases generales para la ejecución de las estructuras.</a:t>
            </a:r>
            <a:endParaRPr lang="en-GB" sz="1600" b="1" dirty="0">
              <a:solidFill>
                <a:srgbClr val="000000"/>
              </a:solidFill>
              <a:effectLst/>
              <a:ea typeface="Arial" panose="020B0604020202020204" pitchFamily="34" charset="0"/>
            </a:endParaRPr>
          </a:p>
          <a:p>
            <a:pPr indent="-6985" algn="just">
              <a:spcAft>
                <a:spcPts val="600"/>
              </a:spcAft>
            </a:pP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panose="020B0604020202020204" pitchFamily="34" charset="0"/>
              </a:rPr>
              <a:t>Capítulo 5.</a:t>
            </a:r>
            <a:r>
              <a:rPr lang="es-ES" sz="1600" b="1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 Bases generales para la gestión de la calidad de las estructuras.</a:t>
            </a:r>
            <a:endParaRPr lang="en-GB" sz="1600" b="1" dirty="0">
              <a:solidFill>
                <a:srgbClr val="000000"/>
              </a:solidFill>
              <a:effectLst/>
              <a:ea typeface="Arial" panose="020B0604020202020204" pitchFamily="34" charset="0"/>
            </a:endParaRPr>
          </a:p>
          <a:p>
            <a:pPr indent="-6985" algn="just">
              <a:spcAft>
                <a:spcPts val="600"/>
              </a:spcAft>
            </a:pP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panose="020B0604020202020204" pitchFamily="34" charset="0"/>
              </a:rPr>
              <a:t>Capítulo 6.</a:t>
            </a:r>
            <a:r>
              <a:rPr lang="es-ES" sz="1600" b="1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 Bases generales para la gestión de las estructuras durante su fase de servicio.</a:t>
            </a:r>
            <a:endParaRPr lang="en-GB" sz="1600" b="1" dirty="0">
              <a:solidFill>
                <a:srgbClr val="000000"/>
              </a:solidFill>
              <a:effectLst/>
              <a:ea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7D23694-C0A7-43DD-A66B-93E41F59D5B1}"/>
              </a:ext>
            </a:extLst>
          </p:cNvPr>
          <p:cNvSpPr txBox="1"/>
          <p:nvPr/>
        </p:nvSpPr>
        <p:spPr>
          <a:xfrm>
            <a:off x="6429142" y="971576"/>
            <a:ext cx="5400000" cy="55707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-6350" algn="just">
              <a:spcAft>
                <a:spcPts val="600"/>
              </a:spcAft>
            </a:pPr>
            <a:r>
              <a:rPr lang="es-ES" b="1" spc="3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panose="020B0604020202020204" pitchFamily="34" charset="0"/>
              </a:rPr>
              <a:t>Título 2. Estructuras de hormigón.</a:t>
            </a:r>
            <a:endParaRPr lang="en-GB" b="1" spc="3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" panose="020B0604020202020204" pitchFamily="34" charset="0"/>
            </a:endParaRPr>
          </a:p>
          <a:p>
            <a:pPr indent="-6985" algn="just">
              <a:spcAft>
                <a:spcPts val="600"/>
              </a:spcAft>
            </a:pP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panose="020B0604020202020204" pitchFamily="34" charset="0"/>
              </a:rPr>
              <a:t>Capítulo 7.</a:t>
            </a:r>
            <a:r>
              <a:rPr lang="es-ES" sz="1600" b="1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 Criterios generales para las estructuras de hormigón.</a:t>
            </a:r>
          </a:p>
          <a:p>
            <a:pPr indent="-6985" algn="just">
              <a:spcAft>
                <a:spcPts val="600"/>
              </a:spcAft>
            </a:pP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panose="020B0604020202020204" pitchFamily="34" charset="0"/>
              </a:rPr>
              <a:t>Capítulo 8.</a:t>
            </a:r>
            <a:r>
              <a:rPr lang="es-ES" sz="1600" b="1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 Estructuras de hormigón. Propiedades tecnológicas de los materiales.</a:t>
            </a:r>
            <a:endParaRPr lang="en-GB" sz="1600" b="1" dirty="0">
              <a:solidFill>
                <a:srgbClr val="000000"/>
              </a:solidFill>
              <a:effectLst/>
              <a:ea typeface="Arial" panose="020B0604020202020204" pitchFamily="34" charset="0"/>
            </a:endParaRPr>
          </a:p>
          <a:p>
            <a:pPr indent="-6985" algn="just">
              <a:spcAft>
                <a:spcPts val="600"/>
              </a:spcAft>
            </a:pP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panose="020B0604020202020204" pitchFamily="34" charset="0"/>
              </a:rPr>
              <a:t>Capítulo 9. </a:t>
            </a:r>
            <a:r>
              <a:rPr lang="es-ES" sz="1600" b="1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Durabilidad de las estructuras de hormigón.</a:t>
            </a:r>
            <a:endParaRPr lang="en-GB" sz="1600" b="1" dirty="0">
              <a:solidFill>
                <a:srgbClr val="000000"/>
              </a:solidFill>
              <a:effectLst/>
              <a:ea typeface="Arial" panose="020B0604020202020204" pitchFamily="34" charset="0"/>
            </a:endParaRPr>
          </a:p>
          <a:p>
            <a:pPr indent="-6985" algn="just">
              <a:spcAft>
                <a:spcPts val="600"/>
              </a:spcAft>
            </a:pP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panose="020B0604020202020204" pitchFamily="34" charset="0"/>
              </a:rPr>
              <a:t>Capítulo 10. </a:t>
            </a:r>
            <a:r>
              <a:rPr lang="es-ES" sz="1600" b="1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Estructuras de hormigón. Dimensionamiento y comprobación.</a:t>
            </a:r>
            <a:endParaRPr lang="en-GB" sz="1600" b="1" dirty="0">
              <a:solidFill>
                <a:srgbClr val="000000"/>
              </a:solidFill>
              <a:effectLst/>
              <a:ea typeface="Arial" panose="020B0604020202020204" pitchFamily="34" charset="0"/>
            </a:endParaRPr>
          </a:p>
          <a:p>
            <a:pPr indent="-6985" algn="just">
              <a:spcAft>
                <a:spcPts val="600"/>
              </a:spcAft>
            </a:pP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panose="020B0604020202020204" pitchFamily="34" charset="0"/>
              </a:rPr>
              <a:t>Capítulo 11. </a:t>
            </a:r>
            <a:r>
              <a:rPr lang="es-ES" sz="1600" b="1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Ejecución de estructuras de hormigón.</a:t>
            </a:r>
            <a:endParaRPr lang="en-GB" sz="1600" b="1" dirty="0">
              <a:solidFill>
                <a:srgbClr val="000000"/>
              </a:solidFill>
              <a:effectLst/>
              <a:ea typeface="Arial" panose="020B0604020202020204" pitchFamily="34" charset="0"/>
            </a:endParaRPr>
          </a:p>
          <a:p>
            <a:pPr indent="-6985" algn="just">
              <a:spcAft>
                <a:spcPts val="600"/>
              </a:spcAft>
            </a:pP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panose="020B0604020202020204" pitchFamily="34" charset="0"/>
              </a:rPr>
              <a:t>Capítulo 12. </a:t>
            </a:r>
            <a:r>
              <a:rPr lang="es-ES" sz="1600" b="1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Gestión de la calidad del proyecto de estructuras de hormigón.</a:t>
            </a:r>
            <a:endParaRPr lang="en-GB" sz="1600" b="1" dirty="0">
              <a:solidFill>
                <a:srgbClr val="000000"/>
              </a:solidFill>
              <a:effectLst/>
              <a:ea typeface="Arial" panose="020B0604020202020204" pitchFamily="34" charset="0"/>
            </a:endParaRPr>
          </a:p>
          <a:p>
            <a:pPr indent="-6985" algn="just">
              <a:spcAft>
                <a:spcPts val="600"/>
              </a:spcAft>
            </a:pP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panose="020B0604020202020204" pitchFamily="34" charset="0"/>
              </a:rPr>
              <a:t>Capítulo 13. </a:t>
            </a:r>
            <a:r>
              <a:rPr lang="es-ES" sz="1600" b="1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Gestión de la calidad de los productos en estructuras de hormigón.</a:t>
            </a:r>
            <a:endParaRPr lang="en-GB" sz="1600" b="1" dirty="0">
              <a:solidFill>
                <a:srgbClr val="000000"/>
              </a:solidFill>
              <a:effectLst/>
              <a:ea typeface="Arial" panose="020B0604020202020204" pitchFamily="34" charset="0"/>
            </a:endParaRPr>
          </a:p>
          <a:p>
            <a:pPr indent="-6985" algn="just">
              <a:spcAft>
                <a:spcPts val="600"/>
              </a:spcAft>
            </a:pP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panose="020B0604020202020204" pitchFamily="34" charset="0"/>
              </a:rPr>
              <a:t>Capítulo 14. </a:t>
            </a:r>
            <a:r>
              <a:rPr lang="es-ES" sz="1600" b="1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Gestión de la calidad de la ejecución de estructuras de hormigón.</a:t>
            </a:r>
            <a:endParaRPr lang="en-GB" sz="1600" b="1" dirty="0">
              <a:solidFill>
                <a:srgbClr val="000000"/>
              </a:solidFill>
              <a:effectLst/>
              <a:ea typeface="Arial" panose="020B0604020202020204" pitchFamily="34" charset="0"/>
            </a:endParaRPr>
          </a:p>
          <a:p>
            <a:pPr indent="-6985" algn="just">
              <a:spcAft>
                <a:spcPts val="600"/>
              </a:spcAft>
            </a:pP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panose="020B0604020202020204" pitchFamily="34" charset="0"/>
              </a:rPr>
              <a:t>Capítulo 15. </a:t>
            </a:r>
            <a:r>
              <a:rPr lang="es-ES" sz="1600" b="1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Gestión de las estructuras de hormigón durante su vida de servicio.</a:t>
            </a:r>
            <a:endParaRPr lang="en-GB" sz="1600" b="1" dirty="0">
              <a:solidFill>
                <a:srgbClr val="000000"/>
              </a:solidFill>
              <a:effectLst/>
              <a:ea typeface="Arial" panose="020B0604020202020204" pitchFamily="34" charset="0"/>
            </a:endParaRPr>
          </a:p>
          <a:p>
            <a:pPr indent="-6985" algn="just">
              <a:spcAft>
                <a:spcPts val="600"/>
              </a:spcAft>
            </a:pP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panose="020B0604020202020204" pitchFamily="34" charset="0"/>
              </a:rPr>
              <a:t>Capítulo 16</a:t>
            </a:r>
            <a:r>
              <a:rPr lang="es-ES" sz="1600" b="1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. Demolición y deconstrucción de estructuras de hormigón.</a:t>
            </a:r>
            <a:endParaRPr lang="en-GB" sz="1600" b="1" dirty="0">
              <a:solidFill>
                <a:srgbClr val="000000"/>
              </a:solidFill>
              <a:effectLst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909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A1EAAD0-65B9-4997-8DE2-E1C261AFE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0000"/>
          </a:xfrm>
          <a:solidFill>
            <a:srgbClr val="7DBA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s-ES" sz="28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Código Estructural. Anejos</a:t>
            </a:r>
            <a:endParaRPr lang="en-GB" sz="28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59D82A1-704F-417C-B6F8-9CF831832245}"/>
              </a:ext>
            </a:extLst>
          </p:cNvPr>
          <p:cNvSpPr txBox="1"/>
          <p:nvPr/>
        </p:nvSpPr>
        <p:spPr>
          <a:xfrm>
            <a:off x="169439" y="526110"/>
            <a:ext cx="11853122" cy="62456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39700" dist="241300" dir="8460000" algn="tr" rotWithShape="0">
              <a:prstClr val="black">
                <a:alpha val="28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marL="630555" indent="-636905">
              <a:lnSpc>
                <a:spcPct val="106000"/>
              </a:lnSpc>
              <a:spcAft>
                <a:spcPts val="20"/>
              </a:spcAft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panose="020B0604020202020204" pitchFamily="34" charset="0"/>
              </a:rPr>
              <a:t>Anejo 1. </a:t>
            </a:r>
            <a:r>
              <a:rPr lang="es-ES" b="1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	Relación de normas.</a:t>
            </a:r>
            <a:endParaRPr lang="en-GB" dirty="0">
              <a:solidFill>
                <a:srgbClr val="000000"/>
              </a:solidFill>
              <a:effectLst/>
              <a:ea typeface="Arial" panose="020B0604020202020204" pitchFamily="34" charset="0"/>
            </a:endParaRPr>
          </a:p>
          <a:p>
            <a:pPr marL="630555" indent="-636905">
              <a:lnSpc>
                <a:spcPct val="106000"/>
              </a:lnSpc>
              <a:spcAft>
                <a:spcPts val="20"/>
              </a:spcAft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panose="020B0604020202020204" pitchFamily="34" charset="0"/>
              </a:rPr>
              <a:t>Anejo 2. </a:t>
            </a:r>
            <a:r>
              <a:rPr lang="es-ES" b="1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	Sostenibilidad.</a:t>
            </a:r>
            <a:endParaRPr lang="en-GB" dirty="0">
              <a:solidFill>
                <a:srgbClr val="000000"/>
              </a:solidFill>
              <a:effectLst/>
              <a:ea typeface="Arial" panose="020B0604020202020204" pitchFamily="34" charset="0"/>
            </a:endParaRPr>
          </a:p>
          <a:p>
            <a:pPr marL="630555" indent="-636905">
              <a:lnSpc>
                <a:spcPct val="106000"/>
              </a:lnSpc>
              <a:spcAft>
                <a:spcPts val="20"/>
              </a:spcAft>
            </a:pPr>
            <a:r>
              <a:rPr lang="es-ES" dirty="0">
                <a:solidFill>
                  <a:schemeClr val="accent1">
                    <a:lumMod val="75000"/>
                  </a:schemeClr>
                </a:solidFill>
                <a:effectLst/>
                <a:ea typeface="Arial" panose="020B0604020202020204" pitchFamily="34" charset="0"/>
              </a:rPr>
              <a:t>Anejo 3. 	Lista de comprobación para el control de proyecto. </a:t>
            </a:r>
            <a:r>
              <a:rPr lang="es-ES" sz="1400" b="1" dirty="0">
                <a:solidFill>
                  <a:schemeClr val="accent1">
                    <a:lumMod val="75000"/>
                  </a:schemeClr>
                </a:solidFill>
                <a:effectLst/>
                <a:ea typeface="Arial" panose="020B0604020202020204" pitchFamily="34" charset="0"/>
              </a:rPr>
              <a:t>(</a:t>
            </a:r>
            <a:r>
              <a:rPr lang="es-ES" sz="1400" b="1" u="sng" dirty="0">
                <a:solidFill>
                  <a:schemeClr val="accent1">
                    <a:lumMod val="75000"/>
                  </a:schemeClr>
                </a:solidFill>
                <a:effectLst/>
                <a:ea typeface="Arial" panose="020B0604020202020204" pitchFamily="34" charset="0"/>
              </a:rPr>
              <a:t>NO REGLAMENTARIO</a:t>
            </a:r>
            <a:r>
              <a:rPr lang="es-ES" sz="1400" b="1" dirty="0">
                <a:solidFill>
                  <a:schemeClr val="accent1">
                    <a:lumMod val="75000"/>
                  </a:schemeClr>
                </a:solidFill>
                <a:effectLst/>
                <a:ea typeface="Arial" panose="020B0604020202020204" pitchFamily="34" charset="0"/>
              </a:rPr>
              <a:t>)</a:t>
            </a:r>
            <a:endParaRPr lang="en-GB" sz="1400" b="1" dirty="0">
              <a:solidFill>
                <a:schemeClr val="accent1">
                  <a:lumMod val="75000"/>
                </a:schemeClr>
              </a:solidFill>
              <a:effectLst/>
              <a:ea typeface="Arial" panose="020B0604020202020204" pitchFamily="34" charset="0"/>
            </a:endParaRPr>
          </a:p>
          <a:p>
            <a:pPr marL="630555" indent="-636905">
              <a:lnSpc>
                <a:spcPct val="106000"/>
              </a:lnSpc>
              <a:spcAft>
                <a:spcPts val="20"/>
              </a:spcAft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panose="020B0604020202020204" pitchFamily="34" charset="0"/>
              </a:rPr>
              <a:t>Anejo 4. </a:t>
            </a:r>
            <a:r>
              <a:rPr lang="es-ES" b="1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	Documentación de suministro y control de los productos recibidos directamente en obra.</a:t>
            </a:r>
            <a:endParaRPr lang="en-GB" dirty="0">
              <a:solidFill>
                <a:srgbClr val="000000"/>
              </a:solidFill>
              <a:effectLst/>
              <a:ea typeface="Arial" panose="020B0604020202020204" pitchFamily="34" charset="0"/>
            </a:endParaRPr>
          </a:p>
          <a:p>
            <a:pPr marL="630555" indent="-636905">
              <a:lnSpc>
                <a:spcPct val="106000"/>
              </a:lnSpc>
              <a:spcAft>
                <a:spcPts val="20"/>
              </a:spcAft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panose="020B0604020202020204" pitchFamily="34" charset="0"/>
              </a:rPr>
              <a:t>Anejo 5. </a:t>
            </a:r>
            <a:r>
              <a:rPr lang="es-ES" b="1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	Prescripciones para la utilización del cemento de aluminato de calcio.</a:t>
            </a:r>
            <a:endParaRPr lang="en-GB" b="1" dirty="0">
              <a:solidFill>
                <a:srgbClr val="000000"/>
              </a:solidFill>
              <a:effectLst/>
              <a:ea typeface="Arial" panose="020B0604020202020204" pitchFamily="34" charset="0"/>
            </a:endParaRPr>
          </a:p>
          <a:p>
            <a:pPr marL="630555" indent="-636905">
              <a:lnSpc>
                <a:spcPct val="106000"/>
              </a:lnSpc>
              <a:spcAft>
                <a:spcPts val="20"/>
              </a:spcAft>
            </a:pPr>
            <a:r>
              <a:rPr lang="es-ES" dirty="0">
                <a:solidFill>
                  <a:schemeClr val="accent1">
                    <a:lumMod val="75000"/>
                  </a:schemeClr>
                </a:solidFill>
                <a:effectLst/>
                <a:ea typeface="Arial" panose="020B0604020202020204" pitchFamily="34" charset="0"/>
              </a:rPr>
              <a:t>Anejo 6. 	Recomendaciones para la selección del tipo de cemento a emplear en hormigones estructurales. </a:t>
            </a:r>
            <a:r>
              <a:rPr lang="es-ES" sz="1400" b="1" dirty="0">
                <a:solidFill>
                  <a:schemeClr val="accent1">
                    <a:lumMod val="75000"/>
                  </a:schemeClr>
                </a:solidFill>
                <a:effectLst/>
                <a:ea typeface="Arial" panose="020B0604020202020204" pitchFamily="34" charset="0"/>
              </a:rPr>
              <a:t>(</a:t>
            </a:r>
            <a:r>
              <a:rPr lang="es-ES" sz="1400" b="1" u="sng" dirty="0">
                <a:solidFill>
                  <a:schemeClr val="accent1">
                    <a:lumMod val="75000"/>
                  </a:schemeClr>
                </a:solidFill>
                <a:effectLst/>
                <a:ea typeface="Arial" panose="020B0604020202020204" pitchFamily="34" charset="0"/>
              </a:rPr>
              <a:t>NO REGLAMENTARIO</a:t>
            </a:r>
            <a:r>
              <a:rPr lang="es-ES" sz="1400" b="1" dirty="0">
                <a:solidFill>
                  <a:schemeClr val="accent1">
                    <a:lumMod val="75000"/>
                  </a:schemeClr>
                </a:solidFill>
                <a:effectLst/>
                <a:ea typeface="Arial" panose="020B0604020202020204" pitchFamily="34" charset="0"/>
              </a:rPr>
              <a:t>)</a:t>
            </a:r>
            <a:endParaRPr lang="en-GB" b="1" dirty="0">
              <a:solidFill>
                <a:schemeClr val="accent1">
                  <a:lumMod val="75000"/>
                </a:schemeClr>
              </a:solidFill>
              <a:effectLst/>
              <a:ea typeface="Arial" panose="020B0604020202020204" pitchFamily="34" charset="0"/>
            </a:endParaRPr>
          </a:p>
          <a:p>
            <a:pPr marL="630555" indent="-636905">
              <a:lnSpc>
                <a:spcPct val="106000"/>
              </a:lnSpc>
              <a:spcAft>
                <a:spcPts val="20"/>
              </a:spcAft>
            </a:pPr>
            <a:r>
              <a:rPr lang="es-ES" dirty="0">
                <a:solidFill>
                  <a:schemeClr val="accent1">
                    <a:lumMod val="75000"/>
                  </a:schemeClr>
                </a:solidFill>
                <a:effectLst/>
                <a:ea typeface="Arial" panose="020B0604020202020204" pitchFamily="34" charset="0"/>
              </a:rPr>
              <a:t>Anejo 7. 	Recomendaciones para la utilización de hormigón con fibras. </a:t>
            </a:r>
            <a:r>
              <a:rPr lang="es-ES" sz="1400" b="1" dirty="0">
                <a:solidFill>
                  <a:schemeClr val="accent1">
                    <a:lumMod val="75000"/>
                  </a:schemeClr>
                </a:solidFill>
                <a:effectLst/>
                <a:ea typeface="Arial" panose="020B0604020202020204" pitchFamily="34" charset="0"/>
              </a:rPr>
              <a:t>(</a:t>
            </a:r>
            <a:r>
              <a:rPr lang="es-ES" sz="1400" b="1" u="sng" dirty="0">
                <a:solidFill>
                  <a:schemeClr val="accent1">
                    <a:lumMod val="75000"/>
                  </a:schemeClr>
                </a:solidFill>
                <a:effectLst/>
                <a:ea typeface="Arial" panose="020B0604020202020204" pitchFamily="34" charset="0"/>
              </a:rPr>
              <a:t>NO REGLAMENTARIO</a:t>
            </a:r>
            <a:r>
              <a:rPr lang="es-ES" sz="1400" b="1" dirty="0">
                <a:solidFill>
                  <a:schemeClr val="accent1">
                    <a:lumMod val="75000"/>
                  </a:schemeClr>
                </a:solidFill>
                <a:effectLst/>
                <a:ea typeface="Arial" panose="020B0604020202020204" pitchFamily="34" charset="0"/>
              </a:rPr>
              <a:t>)</a:t>
            </a:r>
            <a:endParaRPr lang="en-GB" sz="1400" b="1" dirty="0">
              <a:solidFill>
                <a:schemeClr val="accent1">
                  <a:lumMod val="75000"/>
                </a:schemeClr>
              </a:solidFill>
              <a:effectLst/>
              <a:ea typeface="Arial" panose="020B0604020202020204" pitchFamily="34" charset="0"/>
            </a:endParaRPr>
          </a:p>
          <a:p>
            <a:pPr marL="630555" indent="-636905">
              <a:lnSpc>
                <a:spcPct val="106000"/>
              </a:lnSpc>
              <a:spcAft>
                <a:spcPts val="20"/>
              </a:spcAft>
            </a:pPr>
            <a:r>
              <a:rPr lang="es-ES" dirty="0">
                <a:solidFill>
                  <a:schemeClr val="accent1">
                    <a:lumMod val="75000"/>
                  </a:schemeClr>
                </a:solidFill>
                <a:effectLst/>
                <a:ea typeface="Arial" panose="020B0604020202020204" pitchFamily="34" charset="0"/>
              </a:rPr>
              <a:t>Anejo 8. 	Recomendaciones para la utilización de hormigón ligero. </a:t>
            </a:r>
            <a:r>
              <a:rPr lang="es-ES" sz="1400" b="1" dirty="0">
                <a:solidFill>
                  <a:schemeClr val="accent1">
                    <a:lumMod val="75000"/>
                  </a:schemeClr>
                </a:solidFill>
                <a:effectLst/>
                <a:ea typeface="Arial" panose="020B0604020202020204" pitchFamily="34" charset="0"/>
              </a:rPr>
              <a:t>(</a:t>
            </a:r>
            <a:r>
              <a:rPr lang="es-ES" sz="1400" b="1" u="sng" dirty="0">
                <a:solidFill>
                  <a:schemeClr val="accent1">
                    <a:lumMod val="75000"/>
                  </a:schemeClr>
                </a:solidFill>
                <a:effectLst/>
                <a:ea typeface="Arial" panose="020B0604020202020204" pitchFamily="34" charset="0"/>
              </a:rPr>
              <a:t>NO REGLAMENTARIO</a:t>
            </a:r>
            <a:r>
              <a:rPr lang="es-ES" sz="1400" b="1" dirty="0">
                <a:solidFill>
                  <a:schemeClr val="accent1">
                    <a:lumMod val="75000"/>
                  </a:schemeClr>
                </a:solidFill>
                <a:effectLst/>
                <a:ea typeface="Arial" panose="020B0604020202020204" pitchFamily="34" charset="0"/>
              </a:rPr>
              <a:t>)</a:t>
            </a:r>
            <a:endParaRPr lang="en-GB" sz="1400" b="1" dirty="0">
              <a:solidFill>
                <a:schemeClr val="accent1">
                  <a:lumMod val="75000"/>
                </a:schemeClr>
              </a:solidFill>
              <a:effectLst/>
              <a:ea typeface="Arial" panose="020B0604020202020204" pitchFamily="34" charset="0"/>
            </a:endParaRPr>
          </a:p>
          <a:p>
            <a:pPr marL="630555" indent="-636905">
              <a:lnSpc>
                <a:spcPct val="106000"/>
              </a:lnSpc>
              <a:spcAft>
                <a:spcPts val="20"/>
              </a:spcAft>
            </a:pPr>
            <a:r>
              <a:rPr lang="es-ES" dirty="0">
                <a:solidFill>
                  <a:schemeClr val="accent1">
                    <a:lumMod val="75000"/>
                  </a:schemeClr>
                </a:solidFill>
                <a:effectLst/>
                <a:ea typeface="Arial" panose="020B0604020202020204" pitchFamily="34" charset="0"/>
              </a:rPr>
              <a:t>Anejo 9.	Recomendaciones para la utilización del hormigón proyectado estructural. </a:t>
            </a:r>
            <a:r>
              <a:rPr lang="es-ES" sz="1400" b="1" dirty="0">
                <a:solidFill>
                  <a:schemeClr val="accent1">
                    <a:lumMod val="75000"/>
                  </a:schemeClr>
                </a:solidFill>
                <a:effectLst/>
                <a:ea typeface="Arial" panose="020B0604020202020204" pitchFamily="34" charset="0"/>
              </a:rPr>
              <a:t>(</a:t>
            </a:r>
            <a:r>
              <a:rPr lang="es-ES" sz="1400" b="1" u="sng" dirty="0">
                <a:solidFill>
                  <a:schemeClr val="accent1">
                    <a:lumMod val="75000"/>
                  </a:schemeClr>
                </a:solidFill>
                <a:effectLst/>
                <a:ea typeface="Arial" panose="020B0604020202020204" pitchFamily="34" charset="0"/>
              </a:rPr>
              <a:t>NO REGLAMENTARIO</a:t>
            </a:r>
            <a:r>
              <a:rPr lang="es-ES" sz="1400" b="1" dirty="0">
                <a:solidFill>
                  <a:schemeClr val="accent1">
                    <a:lumMod val="75000"/>
                  </a:schemeClr>
                </a:solidFill>
                <a:effectLst/>
                <a:ea typeface="Arial" panose="020B0604020202020204" pitchFamily="34" charset="0"/>
              </a:rPr>
              <a:t>)</a:t>
            </a:r>
            <a:endParaRPr lang="en-GB" sz="1400" b="1" dirty="0">
              <a:solidFill>
                <a:schemeClr val="accent1">
                  <a:lumMod val="75000"/>
                </a:schemeClr>
              </a:solidFill>
              <a:effectLst/>
              <a:ea typeface="Arial" panose="020B0604020202020204" pitchFamily="34" charset="0"/>
            </a:endParaRPr>
          </a:p>
          <a:p>
            <a:pPr marL="630555" indent="-636905">
              <a:lnSpc>
                <a:spcPct val="106000"/>
              </a:lnSpc>
              <a:spcAft>
                <a:spcPts val="20"/>
              </a:spcAft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panose="020B0604020202020204" pitchFamily="34" charset="0"/>
              </a:rPr>
              <a:t>Anejo 10.  </a:t>
            </a:r>
            <a:r>
              <a:rPr lang="es-ES" b="1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Hormigones de limpieza.</a:t>
            </a:r>
            <a:endParaRPr lang="en-GB" dirty="0">
              <a:solidFill>
                <a:srgbClr val="000000"/>
              </a:solidFill>
              <a:effectLst/>
              <a:ea typeface="Arial" panose="020B0604020202020204" pitchFamily="34" charset="0"/>
            </a:endParaRPr>
          </a:p>
          <a:p>
            <a:pPr marL="630555" indent="-636905">
              <a:lnSpc>
                <a:spcPct val="106000"/>
              </a:lnSpc>
              <a:spcAft>
                <a:spcPts val="20"/>
              </a:spcAft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panose="020B0604020202020204" pitchFamily="34" charset="0"/>
              </a:rPr>
              <a:t>Anejo 11. </a:t>
            </a:r>
            <a:r>
              <a:rPr lang="es-ES" b="1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Procedimiento de preparación por enderezado de muestras de acero procedentes de rollo, para su caracterización mecánica.</a:t>
            </a:r>
            <a:endParaRPr lang="en-GB" dirty="0">
              <a:solidFill>
                <a:srgbClr val="000000"/>
              </a:solidFill>
              <a:effectLst/>
              <a:ea typeface="Arial" panose="020B0604020202020204" pitchFamily="34" charset="0"/>
            </a:endParaRPr>
          </a:p>
          <a:p>
            <a:pPr marL="630555" indent="-636905">
              <a:lnSpc>
                <a:spcPct val="106000"/>
              </a:lnSpc>
              <a:spcAft>
                <a:spcPts val="20"/>
              </a:spcAft>
            </a:pPr>
            <a:r>
              <a:rPr lang="es-ES" dirty="0">
                <a:solidFill>
                  <a:schemeClr val="accent1">
                    <a:lumMod val="75000"/>
                  </a:schemeClr>
                </a:solidFill>
                <a:effectLst/>
                <a:ea typeface="Arial" panose="020B0604020202020204" pitchFamily="34" charset="0"/>
              </a:rPr>
              <a:t>Anejo 12. Estimación de la vida útil de elementos de hormigón. </a:t>
            </a:r>
            <a:r>
              <a:rPr lang="es-ES" sz="1400" b="1" dirty="0">
                <a:solidFill>
                  <a:schemeClr val="accent1">
                    <a:lumMod val="75000"/>
                  </a:schemeClr>
                </a:solidFill>
                <a:effectLst/>
                <a:ea typeface="Arial" panose="020B0604020202020204" pitchFamily="34" charset="0"/>
              </a:rPr>
              <a:t>(</a:t>
            </a:r>
            <a:r>
              <a:rPr lang="es-ES" sz="1400" b="1" u="sng" dirty="0">
                <a:solidFill>
                  <a:schemeClr val="accent1">
                    <a:lumMod val="75000"/>
                  </a:schemeClr>
                </a:solidFill>
                <a:effectLst/>
                <a:ea typeface="Arial" panose="020B0604020202020204" pitchFamily="34" charset="0"/>
              </a:rPr>
              <a:t>NO REGLAMENTARIO</a:t>
            </a:r>
            <a:r>
              <a:rPr lang="es-ES" sz="1400" b="1" dirty="0">
                <a:solidFill>
                  <a:schemeClr val="accent1">
                    <a:lumMod val="75000"/>
                  </a:schemeClr>
                </a:solidFill>
                <a:effectLst/>
                <a:ea typeface="Arial" panose="020B0604020202020204" pitchFamily="34" charset="0"/>
              </a:rPr>
              <a:t>)</a:t>
            </a:r>
            <a:endParaRPr lang="en-GB" sz="1400" b="1" dirty="0">
              <a:solidFill>
                <a:schemeClr val="accent1">
                  <a:lumMod val="75000"/>
                </a:schemeClr>
              </a:solidFill>
              <a:effectLst/>
              <a:ea typeface="Arial" panose="020B0604020202020204" pitchFamily="34" charset="0"/>
            </a:endParaRPr>
          </a:p>
          <a:p>
            <a:pPr marL="630555" indent="-636905">
              <a:lnSpc>
                <a:spcPct val="106000"/>
              </a:lnSpc>
              <a:spcAft>
                <a:spcPts val="20"/>
              </a:spcAft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panose="020B0604020202020204" pitchFamily="34" charset="0"/>
              </a:rPr>
              <a:t>Anejo 13. </a:t>
            </a:r>
            <a:r>
              <a:rPr lang="es-ES" b="1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Ensayos previos y característicos del hormigón.</a:t>
            </a:r>
            <a:endParaRPr lang="en-GB" dirty="0">
              <a:solidFill>
                <a:srgbClr val="000000"/>
              </a:solidFill>
              <a:effectLst/>
              <a:ea typeface="Arial" panose="020B0604020202020204" pitchFamily="34" charset="0"/>
            </a:endParaRPr>
          </a:p>
          <a:p>
            <a:pPr marL="630555" indent="-636905">
              <a:lnSpc>
                <a:spcPct val="106000"/>
              </a:lnSpc>
              <a:spcAft>
                <a:spcPts val="20"/>
              </a:spcAft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panose="020B0604020202020204" pitchFamily="34" charset="0"/>
              </a:rPr>
              <a:t>Anejo 14. </a:t>
            </a:r>
            <a:r>
              <a:rPr lang="es-ES" b="1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Tolerancias en elementos de hormigón.</a:t>
            </a:r>
            <a:endParaRPr lang="en-GB" dirty="0">
              <a:solidFill>
                <a:srgbClr val="000000"/>
              </a:solidFill>
              <a:effectLst/>
              <a:ea typeface="Arial" panose="020B0604020202020204" pitchFamily="34" charset="0"/>
            </a:endParaRPr>
          </a:p>
          <a:p>
            <a:pPr marL="630555" indent="-636905">
              <a:lnSpc>
                <a:spcPct val="106000"/>
              </a:lnSpc>
              <a:spcAft>
                <a:spcPts val="20"/>
              </a:spcAft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panose="020B0604020202020204" pitchFamily="34" charset="0"/>
              </a:rPr>
              <a:t>Anejo 15.</a:t>
            </a:r>
            <a:r>
              <a:rPr lang="es-ES" b="1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	 Frecuencias de comprobación de las unidades de inspección en la ejecución de estructuras de </a:t>
            </a:r>
            <a:r>
              <a:rPr lang="es-ES" b="1" dirty="0" err="1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hormigó</a:t>
            </a:r>
            <a:endParaRPr lang="es-ES" b="1" dirty="0">
              <a:solidFill>
                <a:srgbClr val="000000"/>
              </a:solidFill>
              <a:effectLst/>
              <a:ea typeface="Arial" panose="020B0604020202020204" pitchFamily="34" charset="0"/>
            </a:endParaRPr>
          </a:p>
          <a:p>
            <a:pPr marL="630555" indent="-636905">
              <a:lnSpc>
                <a:spcPct val="106000"/>
              </a:lnSpc>
              <a:spcAft>
                <a:spcPts val="20"/>
              </a:spcAft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panose="020B0604020202020204" pitchFamily="34" charset="0"/>
              </a:rPr>
              <a:t>Anejos 19 a 21. </a:t>
            </a:r>
            <a:r>
              <a:rPr lang="es-ES" b="1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Dimensionamiento y comprobación de estructuras de hormigón (para edificación, sometidas al fuego y puentes de hormigón)</a:t>
            </a:r>
          </a:p>
          <a:p>
            <a:pPr marL="630555" indent="-636905">
              <a:lnSpc>
                <a:spcPct val="106000"/>
              </a:lnSpc>
              <a:spcAft>
                <a:spcPts val="20"/>
              </a:spcAft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panose="020B0604020202020204" pitchFamily="34" charset="0"/>
              </a:rPr>
              <a:t>Anejos 22 al 29. </a:t>
            </a:r>
            <a:r>
              <a:rPr lang="es-ES" b="1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Proyecto de estructur</a:t>
            </a:r>
            <a:r>
              <a:rPr lang="es-ES" b="1" dirty="0">
                <a:solidFill>
                  <a:srgbClr val="000000"/>
                </a:solidFill>
                <a:ea typeface="Arial" panose="020B0604020202020204" pitchFamily="34" charset="0"/>
              </a:rPr>
              <a:t>as de acero</a:t>
            </a:r>
            <a:r>
              <a:rPr lang="es-ES" b="1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 (para edificación, sometidas al fuego, aceros inoxidables, placas planas, uniones, fatiga, tenacidad y puentes de acero)</a:t>
            </a:r>
          </a:p>
          <a:p>
            <a:pPr marL="630555" indent="-636905">
              <a:lnSpc>
                <a:spcPct val="106000"/>
              </a:lnSpc>
              <a:spcAft>
                <a:spcPts val="20"/>
              </a:spcAft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Anejos 30 a 32. </a:t>
            </a:r>
            <a:r>
              <a:rPr lang="es-ES" b="1" dirty="0">
                <a:solidFill>
                  <a:srgbClr val="000000"/>
                </a:solidFill>
                <a:ea typeface="Arial" panose="020B0604020202020204" pitchFamily="34" charset="0"/>
              </a:rPr>
              <a:t>Proyecto de estructuras mixtas (para edificación, fuego y puentes)</a:t>
            </a:r>
            <a:endParaRPr lang="en-GB" dirty="0">
              <a:solidFill>
                <a:srgbClr val="000000"/>
              </a:solidFill>
              <a:effectLst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997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7729DFB4-2251-4FD7-BACD-6BCF228AC920}"/>
              </a:ext>
            </a:extLst>
          </p:cNvPr>
          <p:cNvSpPr txBox="1">
            <a:spLocks/>
          </p:cNvSpPr>
          <p:nvPr/>
        </p:nvSpPr>
        <p:spPr>
          <a:xfrm>
            <a:off x="1374439" y="2044714"/>
            <a:ext cx="9274629" cy="2387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r>
              <a:rPr lang="es-ES" sz="3200" spc="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Principales novedades respecto al Hormigón Preparado en el Código Estructural</a:t>
            </a:r>
            <a:endParaRPr lang="en-GB" sz="3200" spc="3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6722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6C7BDA37-5D5B-D840-5E07-FC5B050ECB5C}"/>
              </a:ext>
            </a:extLst>
          </p:cNvPr>
          <p:cNvSpPr txBox="1"/>
          <p:nvPr/>
        </p:nvSpPr>
        <p:spPr>
          <a:xfrm>
            <a:off x="1011219" y="2263526"/>
            <a:ext cx="10499464" cy="2804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Blip>
                <a:blip r:embed="rId2"/>
              </a:buBlip>
            </a:pPr>
            <a:r>
              <a:rPr lang="es-ES" sz="2400" b="1" spc="3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 panose="020F0502020204030204" pitchFamily="34" charset="0"/>
              </a:rPr>
              <a:t>Tipificación del hormigón</a:t>
            </a:r>
          </a:p>
          <a:p>
            <a:pPr marL="457200" indent="-457200">
              <a:lnSpc>
                <a:spcPct val="150000"/>
              </a:lnSpc>
              <a:buBlip>
                <a:blip r:embed="rId2"/>
              </a:buBlip>
            </a:pPr>
            <a:r>
              <a:rPr lang="es-ES" sz="2400" b="1" spc="3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 panose="020F0502020204030204" pitchFamily="34" charset="0"/>
              </a:rPr>
              <a:t>Resistencia mínima del hormigón especificado</a:t>
            </a:r>
          </a:p>
          <a:p>
            <a:pPr marL="457200" indent="-457200">
              <a:lnSpc>
                <a:spcPct val="150000"/>
              </a:lnSpc>
              <a:buBlip>
                <a:blip r:embed="rId2"/>
              </a:buBlip>
            </a:pPr>
            <a:r>
              <a:rPr lang="es-ES" sz="2400" b="1" spc="3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 panose="020F0502020204030204" pitchFamily="34" charset="0"/>
              </a:rPr>
              <a:t>Documentación de pedido y otros documentos</a:t>
            </a:r>
          </a:p>
          <a:p>
            <a:pPr marL="457200" indent="-457200">
              <a:lnSpc>
                <a:spcPct val="150000"/>
              </a:lnSpc>
              <a:buBlip>
                <a:blip r:embed="rId2"/>
              </a:buBlip>
            </a:pPr>
            <a:r>
              <a:rPr lang="es-ES" sz="2400" b="1" spc="3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 panose="020F0502020204030204" pitchFamily="34" charset="0"/>
              </a:rPr>
              <a:t>Control de recepción</a:t>
            </a:r>
          </a:p>
          <a:p>
            <a:pPr marL="457200" indent="-457200">
              <a:lnSpc>
                <a:spcPct val="150000"/>
              </a:lnSpc>
              <a:buBlip>
                <a:blip r:embed="rId2"/>
              </a:buBlip>
            </a:pPr>
            <a:r>
              <a:rPr lang="es-ES" sz="2400" b="1" spc="3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 panose="020F0502020204030204" pitchFamily="34" charset="0"/>
              </a:rPr>
              <a:t>Sostenibilidad</a:t>
            </a:r>
            <a:endParaRPr lang="en-GB" sz="2400" b="1" spc="3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ítulo 2">
            <a:extLst>
              <a:ext uri="{FF2B5EF4-FFF2-40B4-BE49-F238E27FC236}">
                <a16:creationId xmlns:a16="http://schemas.microsoft.com/office/drawing/2014/main" id="{72C4C74F-EE89-593A-096E-45D3F996380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20000"/>
          </a:xfrm>
          <a:prstGeom prst="rect">
            <a:avLst/>
          </a:prstGeom>
          <a:solidFill>
            <a:srgbClr val="7DBA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2800" b="1" spc="3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defRPr>
            </a:lvl1pPr>
          </a:lstStyle>
          <a:p>
            <a:pPr algn="ctr"/>
            <a:r>
              <a:rPr lang="es-ES" dirty="0"/>
              <a:t>Novedades </a:t>
            </a:r>
            <a:r>
              <a:rPr lang="es-ES" dirty="0" err="1"/>
              <a:t>CodE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49476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1200</TotalTime>
  <Words>2555</Words>
  <Application>Microsoft Office PowerPoint</Application>
  <PresentationFormat>Panorámica</PresentationFormat>
  <Paragraphs>230</Paragraphs>
  <Slides>26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3" baseType="lpstr">
      <vt:lpstr>Arial</vt:lpstr>
      <vt:lpstr>Arial Black</vt:lpstr>
      <vt:lpstr>Calibri</vt:lpstr>
      <vt:lpstr>Calibri Light</vt:lpstr>
      <vt:lpstr>Corbel</vt:lpstr>
      <vt:lpstr>Wingdings</vt:lpstr>
      <vt:lpstr>Tema de Office</vt:lpstr>
      <vt:lpstr>Presentación de PowerPoint</vt:lpstr>
      <vt:lpstr>Presentación de PowerPoint</vt:lpstr>
      <vt:lpstr>Entrada en vigor del Código Estructural</vt:lpstr>
      <vt:lpstr>Código Estructural</vt:lpstr>
      <vt:lpstr>Código Estructural, contenidos</vt:lpstr>
      <vt:lpstr>Código Estructural, índice</vt:lpstr>
      <vt:lpstr>Código Estructural. Anejos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Conformidad</vt:lpstr>
      <vt:lpstr>Presentación de PowerPoint</vt:lpstr>
      <vt:lpstr>Marco reglamentario del Hormigón Preparado</vt:lpstr>
      <vt:lpstr>R.D. 163/2019 y R.D. 470/2021</vt:lpstr>
      <vt:lpstr>R.D. 163/2019 (ITCPH-19) Exigencias</vt:lpstr>
      <vt:lpstr>R.D. 163/2019 (ITCPH-19) Exigencias</vt:lpstr>
      <vt:lpstr>R.D. 163/2019 (ITCPH-19) Garantías</vt:lpstr>
      <vt:lpstr>Garantías que no ofrece el CERTIFICADO RD 163/2019 (ITCPH-19)</vt:lpstr>
      <vt:lpstr>Presentación de PowerPoint</vt:lpstr>
      <vt:lpstr>Documentos del Sector para la aplicación del Código Estructural</vt:lpstr>
      <vt:lpstr>Documentos del Sector para la aplicación del Código Estructural</vt:lpstr>
      <vt:lpstr>Hormigón Expert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de marzo de 2022  Gestión de la calidad del hormigón preparado en central  </dc:title>
  <dc:creator>José Mª Carrau Criado</dc:creator>
  <cp:lastModifiedBy>José Mª Carrau Criado</cp:lastModifiedBy>
  <cp:revision>12</cp:revision>
  <cp:lastPrinted>2022-03-09T12:19:43Z</cp:lastPrinted>
  <dcterms:created xsi:type="dcterms:W3CDTF">2022-03-08T08:52:34Z</dcterms:created>
  <dcterms:modified xsi:type="dcterms:W3CDTF">2022-05-23T11:13:52Z</dcterms:modified>
</cp:coreProperties>
</file>