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606" r:id="rId2"/>
    <p:sldId id="890" r:id="rId3"/>
    <p:sldId id="845" r:id="rId4"/>
    <p:sldId id="891" r:id="rId5"/>
    <p:sldId id="893" r:id="rId6"/>
    <p:sldId id="894" r:id="rId7"/>
    <p:sldId id="895" r:id="rId8"/>
    <p:sldId id="897" r:id="rId9"/>
    <p:sldId id="896" r:id="rId10"/>
    <p:sldId id="898" r:id="rId11"/>
    <p:sldId id="899" r:id="rId12"/>
    <p:sldId id="900" r:id="rId13"/>
    <p:sldId id="901" r:id="rId14"/>
    <p:sldId id="902" r:id="rId15"/>
    <p:sldId id="903" r:id="rId16"/>
    <p:sldId id="904" r:id="rId17"/>
    <p:sldId id="905" r:id="rId18"/>
    <p:sldId id="906" r:id="rId19"/>
    <p:sldId id="907" r:id="rId20"/>
    <p:sldId id="908" r:id="rId21"/>
    <p:sldId id="909" r:id="rId22"/>
    <p:sldId id="910" r:id="rId23"/>
    <p:sldId id="911" r:id="rId24"/>
    <p:sldId id="912" r:id="rId25"/>
    <p:sldId id="913" r:id="rId26"/>
    <p:sldId id="914" r:id="rId27"/>
    <p:sldId id="915" r:id="rId28"/>
    <p:sldId id="917" r:id="rId29"/>
    <p:sldId id="918" r:id="rId30"/>
    <p:sldId id="919" r:id="rId31"/>
    <p:sldId id="920" r:id="rId32"/>
    <p:sldId id="921" r:id="rId33"/>
    <p:sldId id="922" r:id="rId34"/>
    <p:sldId id="923" r:id="rId35"/>
    <p:sldId id="732" r:id="rId36"/>
    <p:sldId id="880" r:id="rId37"/>
    <p:sldId id="924" r:id="rId38"/>
    <p:sldId id="594" r:id="rId39"/>
  </p:sldIdLst>
  <p:sldSz cx="9906000" cy="6858000" type="A4"/>
  <p:notesSz cx="6669088" cy="9926638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FFCC"/>
    <a:srgbClr val="000099"/>
    <a:srgbClr val="CCECFF"/>
    <a:srgbClr val="FFCC99"/>
    <a:srgbClr val="99CCFF"/>
    <a:srgbClr val="020206"/>
    <a:srgbClr val="FF9966"/>
    <a:srgbClr val="FFFF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110" d="100"/>
          <a:sy n="110" d="100"/>
        </p:scale>
        <p:origin x="690" y="11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5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66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1" rIns="91424" bIns="45711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423" y="0"/>
            <a:ext cx="289066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1" rIns="91424" bIns="4571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s-E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9066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1" rIns="91424" bIns="45711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423" y="9431338"/>
            <a:ext cx="289066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1" rIns="91424" bIns="4571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12908A-FB94-48C0-AF58-D29C4E67AB6B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89494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66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1" rIns="91424" bIns="45711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423" y="0"/>
            <a:ext cx="289066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1" rIns="91424" bIns="4571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s-E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47700" y="744538"/>
            <a:ext cx="537686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317" y="4714877"/>
            <a:ext cx="4890457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1" rIns="91424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9066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1" rIns="91424" bIns="45711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423" y="9431338"/>
            <a:ext cx="289066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1" rIns="91424" bIns="4571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CFCDEDC-4E35-4990-8C2B-71F24A46C355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40087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CD8CAB-3C81-4778-A0F0-B87B25143D4F}" type="slidenum">
              <a:rPr lang="es-ES"/>
              <a:pPr/>
              <a:t>38</a:t>
            </a:fld>
            <a:endParaRPr lang="es-ES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9288" y="746125"/>
            <a:ext cx="5372100" cy="3719513"/>
          </a:xfrm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317" y="4714875"/>
            <a:ext cx="4890457" cy="4465638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5558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35F73-A189-4A96-81F2-C36F6BA89CA2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C6AA4-1F88-4801-887D-ED59278AA53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62675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9E4AE4-D8AE-4487-8C4F-392A9C44E8A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742950" y="609600"/>
            <a:ext cx="8420100" cy="54864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fld id="{88C66076-6F89-4230-A762-36EA317C1092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63172C-006E-422E-AFDB-248723184B3B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83064-80B5-4753-BA77-BDB7566D21A3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7F866-9674-4238-A8FD-8411CDFDA4AD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7CC6F0-5B79-4970-87B8-0691148D6CC9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51644-B97E-45CE-9B21-8D3AB0AFD12D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7FC466-5823-49C5-B409-C067F5D28D22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889943-EB6C-400E-B6A0-21A9574C9240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FE175-4154-4ED4-BD06-971B0A978D03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348CD51-E94B-460C-99A6-7A573BC23D41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 rot="10800000">
            <a:off x="0" y="930275"/>
            <a:ext cx="9906000" cy="698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006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grpSp>
        <p:nvGrpSpPr>
          <p:cNvPr id="1032" name="Group 8"/>
          <p:cNvGrpSpPr>
            <a:grpSpLocks/>
          </p:cNvGrpSpPr>
          <p:nvPr userDrawn="1"/>
        </p:nvGrpSpPr>
        <p:grpSpPr bwMode="auto">
          <a:xfrm>
            <a:off x="8031163" y="161925"/>
            <a:ext cx="2052637" cy="646113"/>
            <a:chOff x="240" y="240"/>
            <a:chExt cx="1194" cy="407"/>
          </a:xfrm>
        </p:grpSpPr>
        <p:sp>
          <p:nvSpPr>
            <p:cNvPr id="1033" name="Text Box 9"/>
            <p:cNvSpPr txBox="1">
              <a:spLocks noChangeArrowheads="1"/>
            </p:cNvSpPr>
            <p:nvPr/>
          </p:nvSpPr>
          <p:spPr bwMode="auto">
            <a:xfrm>
              <a:off x="632" y="256"/>
              <a:ext cx="80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3200" b="1">
                  <a:solidFill>
                    <a:srgbClr val="000066"/>
                  </a:solidFill>
                  <a:latin typeface="Swis721 BT" pitchFamily="34" charset="0"/>
                </a:rPr>
                <a:t>IECA</a:t>
              </a:r>
            </a:p>
          </p:txBody>
        </p:sp>
        <p:grpSp>
          <p:nvGrpSpPr>
            <p:cNvPr id="1034" name="Group 10"/>
            <p:cNvGrpSpPr>
              <a:grpSpLocks/>
            </p:cNvGrpSpPr>
            <p:nvPr/>
          </p:nvGrpSpPr>
          <p:grpSpPr bwMode="auto">
            <a:xfrm>
              <a:off x="240" y="240"/>
              <a:ext cx="364" cy="407"/>
              <a:chOff x="144" y="147"/>
              <a:chExt cx="404" cy="429"/>
            </a:xfrm>
          </p:grpSpPr>
          <p:sp>
            <p:nvSpPr>
              <p:cNvPr id="1035" name="Rectangle 11"/>
              <p:cNvSpPr>
                <a:spLocks noChangeArrowheads="1"/>
              </p:cNvSpPr>
              <p:nvPr/>
            </p:nvSpPr>
            <p:spPr bwMode="auto">
              <a:xfrm>
                <a:off x="144" y="252"/>
                <a:ext cx="96" cy="324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36" name="Rectangle 12"/>
              <p:cNvSpPr>
                <a:spLocks noChangeArrowheads="1"/>
              </p:cNvSpPr>
              <p:nvPr/>
            </p:nvSpPr>
            <p:spPr bwMode="auto">
              <a:xfrm flipH="1">
                <a:off x="453" y="147"/>
                <a:ext cx="95" cy="322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37" name="Rectangle 13"/>
              <p:cNvSpPr>
                <a:spLocks noChangeArrowheads="1"/>
              </p:cNvSpPr>
              <p:nvPr/>
            </p:nvSpPr>
            <p:spPr bwMode="auto">
              <a:xfrm>
                <a:off x="240" y="253"/>
                <a:ext cx="109" cy="104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38" name="Rectangle 14"/>
              <p:cNvSpPr>
                <a:spLocks noChangeArrowheads="1"/>
              </p:cNvSpPr>
              <p:nvPr/>
            </p:nvSpPr>
            <p:spPr bwMode="auto">
              <a:xfrm>
                <a:off x="240" y="471"/>
                <a:ext cx="109" cy="104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39" name="Rectangle 15"/>
              <p:cNvSpPr>
                <a:spLocks noChangeArrowheads="1"/>
              </p:cNvSpPr>
              <p:nvPr/>
            </p:nvSpPr>
            <p:spPr bwMode="auto">
              <a:xfrm>
                <a:off x="349" y="147"/>
                <a:ext cx="109" cy="104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40" name="Rectangle 16"/>
              <p:cNvSpPr>
                <a:spLocks noChangeArrowheads="1"/>
              </p:cNvSpPr>
              <p:nvPr/>
            </p:nvSpPr>
            <p:spPr bwMode="auto">
              <a:xfrm>
                <a:off x="349" y="360"/>
                <a:ext cx="109" cy="109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5.JP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LUIS GARRIDO\Mis documentos\IECA\ADO-Act.Doc\ADO001-P y Conf\2003\J.T. Pav. urb. e ind. JAÉN\Imág\fon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95701" cy="686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20952" y="2898810"/>
            <a:ext cx="5328592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1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DURABILIDAD DE ESTRUCTURAS DE HORMIGÓN NOVEDADES EN LAS CLASES DE EXPOSICIÓN                                                                 CASOS PRÁCTICOS </a:t>
            </a:r>
            <a:endParaRPr lang="es-ES" sz="1800" b="1" i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313040" y="5907480"/>
            <a:ext cx="4353124" cy="80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>
              <a:spcBef>
                <a:spcPts val="6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s-ES" sz="1500" b="1" i="1" dirty="0">
                <a:solidFill>
                  <a:srgbClr val="002060"/>
                </a:solidFill>
                <a:latin typeface="Century Gothic" pitchFamily="34" charset="0"/>
              </a:rPr>
              <a:t>Rafael Rueda </a:t>
            </a:r>
            <a:r>
              <a:rPr lang="es-ES" sz="1500" b="1" i="1" dirty="0" err="1">
                <a:solidFill>
                  <a:srgbClr val="002060"/>
                </a:solidFill>
                <a:latin typeface="Century Gothic" pitchFamily="34" charset="0"/>
              </a:rPr>
              <a:t>Arriete</a:t>
            </a:r>
            <a:endParaRPr lang="es-ES" sz="1500" b="1" i="1" dirty="0">
              <a:solidFill>
                <a:srgbClr val="002060"/>
              </a:solidFill>
              <a:latin typeface="Century Gothic" pitchFamily="34" charset="0"/>
            </a:endParaRPr>
          </a:p>
          <a:p>
            <a:pPr marL="342900" indent="-342900" algn="r">
              <a:spcBef>
                <a:spcPts val="6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s-ES" sz="1200" b="1" i="1" dirty="0">
                <a:solidFill>
                  <a:srgbClr val="002060"/>
                </a:solidFill>
                <a:latin typeface="Century Gothic" pitchFamily="34" charset="0"/>
              </a:rPr>
              <a:t>Ingeniero de Caminos, Canales y Puertos</a:t>
            </a:r>
          </a:p>
          <a:p>
            <a:pPr marL="342900" indent="-342900" algn="r">
              <a:spcBef>
                <a:spcPts val="6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s-ES" sz="1200" b="1" i="1" dirty="0">
                <a:solidFill>
                  <a:srgbClr val="002060"/>
                </a:solidFill>
                <a:latin typeface="Century Gothic" pitchFamily="34" charset="0"/>
              </a:rPr>
              <a:t>IECA </a:t>
            </a:r>
            <a:r>
              <a:rPr lang="es-ES" sz="1200" b="1" i="1" dirty="0" smtClean="0">
                <a:solidFill>
                  <a:srgbClr val="002060"/>
                </a:solidFill>
                <a:latin typeface="Century Gothic" pitchFamily="34" charset="0"/>
              </a:rPr>
              <a:t>Tecnología. Director Área </a:t>
            </a:r>
            <a:r>
              <a:rPr lang="es-ES" sz="1200" b="1" i="1" dirty="0">
                <a:solidFill>
                  <a:srgbClr val="002060"/>
                </a:solidFill>
                <a:latin typeface="Century Gothic" pitchFamily="34" charset="0"/>
              </a:rPr>
              <a:t>Levante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745088" y="908720"/>
            <a:ext cx="368094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s-ES" sz="1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Valencia, 24 a 26 de mayo de </a:t>
            </a:r>
            <a:r>
              <a:rPr lang="es-ES" sz="15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2022</a:t>
            </a:r>
            <a:endParaRPr lang="es-ES" sz="15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grpSp>
        <p:nvGrpSpPr>
          <p:cNvPr id="10" name="17 Grupo"/>
          <p:cNvGrpSpPr/>
          <p:nvPr/>
        </p:nvGrpSpPr>
        <p:grpSpPr>
          <a:xfrm>
            <a:off x="7977336" y="137420"/>
            <a:ext cx="1977514" cy="617718"/>
            <a:chOff x="7274942" y="152082"/>
            <a:chExt cx="1977514" cy="617718"/>
          </a:xfrm>
        </p:grpSpPr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7874000" y="152082"/>
              <a:ext cx="137845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3200" b="1" dirty="0">
                  <a:solidFill>
                    <a:schemeClr val="bg2">
                      <a:lumMod val="50000"/>
                    </a:schemeClr>
                  </a:solidFill>
                  <a:latin typeface="Swis721 BT" pitchFamily="34" charset="0"/>
                </a:rPr>
                <a:t>IECA</a:t>
              </a:r>
            </a:p>
          </p:txBody>
        </p:sp>
        <p:grpSp>
          <p:nvGrpSpPr>
            <p:cNvPr id="12" name="18 Grupo"/>
            <p:cNvGrpSpPr>
              <a:grpSpLocks noChangeAspect="1"/>
            </p:cNvGrpSpPr>
            <p:nvPr/>
          </p:nvGrpSpPr>
          <p:grpSpPr>
            <a:xfrm>
              <a:off x="7274942" y="152082"/>
              <a:ext cx="599058" cy="617718"/>
              <a:chOff x="2483768" y="2620800"/>
              <a:chExt cx="1263832" cy="1303200"/>
            </a:xfrm>
            <a:solidFill>
              <a:schemeClr val="bg2">
                <a:lumMod val="50000"/>
              </a:schemeClr>
            </a:solidFill>
          </p:grpSpPr>
          <p:sp>
            <p:nvSpPr>
              <p:cNvPr id="13" name="20 CuadroTexto"/>
              <p:cNvSpPr txBox="1"/>
              <p:nvPr/>
            </p:nvSpPr>
            <p:spPr>
              <a:xfrm>
                <a:off x="2483768" y="2944800"/>
                <a:ext cx="633600" cy="32760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4" name="21 CuadroTexto"/>
              <p:cNvSpPr txBox="1"/>
              <p:nvPr/>
            </p:nvSpPr>
            <p:spPr>
              <a:xfrm>
                <a:off x="2483768" y="3596400"/>
                <a:ext cx="633600" cy="32760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5" name="22 CuadroTexto"/>
              <p:cNvSpPr txBox="1"/>
              <p:nvPr/>
            </p:nvSpPr>
            <p:spPr>
              <a:xfrm>
                <a:off x="3114000" y="3268800"/>
                <a:ext cx="633600" cy="32760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6" name="23 CuadroTexto"/>
              <p:cNvSpPr txBox="1"/>
              <p:nvPr/>
            </p:nvSpPr>
            <p:spPr>
              <a:xfrm>
                <a:off x="3114000" y="2620800"/>
                <a:ext cx="633600" cy="32760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7" name="24 CuadroTexto"/>
              <p:cNvSpPr txBox="1">
                <a:spLocks/>
              </p:cNvSpPr>
              <p:nvPr/>
            </p:nvSpPr>
            <p:spPr>
              <a:xfrm>
                <a:off x="3438000" y="2944800"/>
                <a:ext cx="309600" cy="32400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s-E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25 CuadroTexto"/>
              <p:cNvSpPr txBox="1">
                <a:spLocks/>
              </p:cNvSpPr>
              <p:nvPr/>
            </p:nvSpPr>
            <p:spPr>
              <a:xfrm>
                <a:off x="2483768" y="3272400"/>
                <a:ext cx="309600" cy="32400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s-ES" dirty="0">
                  <a:solidFill>
                    <a:srgbClr val="FF0000"/>
                  </a:solidFill>
                </a:endParaRPr>
              </a:p>
            </p:txBody>
          </p:sp>
        </p:grpSp>
      </p:grpSp>
      <p:pic>
        <p:nvPicPr>
          <p:cNvPr id="20" name="Imagen 19" descr="Texto&#10;&#10;Descripción generada automáticamente">
            <a:extLst>
              <a:ext uri="{FF2B5EF4-FFF2-40B4-BE49-F238E27FC236}">
                <a16:creationId xmlns:a16="http://schemas.microsoft.com/office/drawing/2014/main" id="{60D1650A-2C72-4302-8590-CC3ABA142D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 t="2318" r="2248" b="-1"/>
          <a:stretch/>
        </p:blipFill>
        <p:spPr>
          <a:xfrm>
            <a:off x="56456" y="2869984"/>
            <a:ext cx="4248472" cy="3949977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69F30BAB-0FAE-4E9D-B55C-170ADEC8C44D}"/>
              </a:ext>
            </a:extLst>
          </p:cNvPr>
          <p:cNvSpPr txBox="1"/>
          <p:nvPr/>
        </p:nvSpPr>
        <p:spPr>
          <a:xfrm>
            <a:off x="5035719" y="1266145"/>
            <a:ext cx="481382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5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Jornada </a:t>
            </a:r>
          </a:p>
          <a:p>
            <a:pPr algn="ctr">
              <a:spcAft>
                <a:spcPts val="600"/>
              </a:spcAft>
            </a:pPr>
            <a:r>
              <a:rPr lang="es-ES" sz="15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NOVEDADES DEL CÓDIGO ESTRUCTURAL </a:t>
            </a:r>
          </a:p>
          <a:p>
            <a:pPr algn="ctr">
              <a:spcAft>
                <a:spcPts val="600"/>
              </a:spcAft>
            </a:pPr>
            <a:r>
              <a:rPr lang="es-ES" sz="15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EN ESTRUCTURAS DE HORMIGÓN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8" y="309945"/>
            <a:ext cx="4233603" cy="87126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92" y="1538743"/>
            <a:ext cx="1864906" cy="77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68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Mapa&#10;&#10;Descripción generada automáticamente">
            <a:extLst>
              <a:ext uri="{FF2B5EF4-FFF2-40B4-BE49-F238E27FC236}">
                <a16:creationId xmlns:a16="http://schemas.microsoft.com/office/drawing/2014/main" id="{93965B86-8381-461E-981D-071AF20901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6" t="2205" r="576"/>
          <a:stretch/>
        </p:blipFill>
        <p:spPr>
          <a:xfrm>
            <a:off x="8426741" y="1026330"/>
            <a:ext cx="1401995" cy="1322550"/>
          </a:xfrm>
          <a:prstGeom prst="rect">
            <a:avLst/>
          </a:prstGeom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7. Criterios generales para las estructuras de 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920552" y="3933056"/>
            <a:ext cx="7887824" cy="2880320"/>
            <a:chOff x="920552" y="3933056"/>
            <a:chExt cx="7887824" cy="2880320"/>
          </a:xfrm>
        </p:grpSpPr>
        <p:grpSp>
          <p:nvGrpSpPr>
            <p:cNvPr id="8" name="Grupo 7"/>
            <p:cNvGrpSpPr/>
            <p:nvPr/>
          </p:nvGrpSpPr>
          <p:grpSpPr>
            <a:xfrm>
              <a:off x="6321152" y="3933056"/>
              <a:ext cx="2487224" cy="2880320"/>
              <a:chOff x="6321152" y="3933056"/>
              <a:chExt cx="2487224" cy="2880320"/>
            </a:xfrm>
          </p:grpSpPr>
          <p:pic>
            <p:nvPicPr>
              <p:cNvPr id="11" name="Imagen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59" t="6966" r="2613"/>
              <a:stretch/>
            </p:blipFill>
            <p:spPr>
              <a:xfrm>
                <a:off x="6321152" y="3933056"/>
                <a:ext cx="2487224" cy="2880320"/>
              </a:xfrm>
              <a:prstGeom prst="rect">
                <a:avLst/>
              </a:prstGeom>
            </p:spPr>
          </p:pic>
          <p:grpSp>
            <p:nvGrpSpPr>
              <p:cNvPr id="12" name="Grupo 11"/>
              <p:cNvGrpSpPr/>
              <p:nvPr/>
            </p:nvGrpSpPr>
            <p:grpSpPr>
              <a:xfrm>
                <a:off x="8030832" y="4059160"/>
                <a:ext cx="378040" cy="954016"/>
                <a:chOff x="9072000" y="3762000"/>
                <a:chExt cx="378040" cy="954016"/>
              </a:xfrm>
            </p:grpSpPr>
            <p:sp>
              <p:nvSpPr>
                <p:cNvPr id="13" name="Elipse 12"/>
                <p:cNvSpPr/>
                <p:nvPr/>
              </p:nvSpPr>
              <p:spPr>
                <a:xfrm>
                  <a:off x="9072000" y="3762000"/>
                  <a:ext cx="360040" cy="144016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" name="Elipse 13"/>
                <p:cNvSpPr/>
                <p:nvPr/>
              </p:nvSpPr>
              <p:spPr>
                <a:xfrm>
                  <a:off x="9090000" y="4572000"/>
                  <a:ext cx="360040" cy="144016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9" b="2564"/>
            <a:stretch/>
          </p:blipFill>
          <p:spPr>
            <a:xfrm>
              <a:off x="920552" y="3946057"/>
              <a:ext cx="4463293" cy="2867319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6" y="1210646"/>
            <a:ext cx="7542836" cy="2488710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2361919" y="4032000"/>
            <a:ext cx="2735879" cy="2682016"/>
            <a:chOff x="2361919" y="4032000"/>
            <a:chExt cx="2735879" cy="2682016"/>
          </a:xfrm>
        </p:grpSpPr>
        <p:grpSp>
          <p:nvGrpSpPr>
            <p:cNvPr id="18" name="Grupo 17"/>
            <p:cNvGrpSpPr/>
            <p:nvPr/>
          </p:nvGrpSpPr>
          <p:grpSpPr>
            <a:xfrm>
              <a:off x="3782872" y="4032000"/>
              <a:ext cx="378040" cy="864096"/>
              <a:chOff x="9072000" y="3762000"/>
              <a:chExt cx="378040" cy="864096"/>
            </a:xfrm>
          </p:grpSpPr>
          <p:sp>
            <p:nvSpPr>
              <p:cNvPr id="19" name="Elipse 18"/>
              <p:cNvSpPr/>
              <p:nvPr/>
            </p:nvSpPr>
            <p:spPr>
              <a:xfrm>
                <a:off x="9072000" y="3762000"/>
                <a:ext cx="360040" cy="14401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Elipse 19"/>
              <p:cNvSpPr/>
              <p:nvPr/>
            </p:nvSpPr>
            <p:spPr>
              <a:xfrm>
                <a:off x="9090000" y="4482080"/>
                <a:ext cx="360040" cy="14401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" name="Elipse 20"/>
            <p:cNvSpPr/>
            <p:nvPr/>
          </p:nvSpPr>
          <p:spPr>
            <a:xfrm>
              <a:off x="3782872" y="5350680"/>
              <a:ext cx="360040" cy="14401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Elipse 22"/>
            <p:cNvSpPr/>
            <p:nvPr/>
          </p:nvSpPr>
          <p:spPr>
            <a:xfrm>
              <a:off x="4737758" y="4086000"/>
              <a:ext cx="360040" cy="14401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Elipse 24"/>
            <p:cNvSpPr/>
            <p:nvPr/>
          </p:nvSpPr>
          <p:spPr>
            <a:xfrm>
              <a:off x="2361919" y="5350680"/>
              <a:ext cx="360040" cy="14401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Elipse 25"/>
            <p:cNvSpPr/>
            <p:nvPr/>
          </p:nvSpPr>
          <p:spPr>
            <a:xfrm>
              <a:off x="3800872" y="6570000"/>
              <a:ext cx="360040" cy="14401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158151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Mapa&#10;&#10;Descripción generada automáticamente">
            <a:extLst>
              <a:ext uri="{FF2B5EF4-FFF2-40B4-BE49-F238E27FC236}">
                <a16:creationId xmlns:a16="http://schemas.microsoft.com/office/drawing/2014/main" id="{93965B86-8381-461E-981D-071AF20901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2" t="6634" r="25927"/>
          <a:stretch/>
        </p:blipFill>
        <p:spPr>
          <a:xfrm>
            <a:off x="8426741" y="1030905"/>
            <a:ext cx="1401995" cy="1313399"/>
          </a:xfrm>
          <a:prstGeom prst="rect">
            <a:avLst/>
          </a:prstGeom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7. Criterios generales para las estructuras de 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560512" y="1198704"/>
            <a:ext cx="7560840" cy="4385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Artículo 27.1 Clases de exposición </a:t>
            </a:r>
            <a:r>
              <a:rPr lang="es-ES" sz="1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 los elementos de hormigón (tabla 27.1.a)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1856656" y="1822580"/>
            <a:ext cx="6048672" cy="4542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XS              Corrosión por cloruros de origen marino</a:t>
            </a:r>
          </a:p>
        </p:txBody>
      </p:sp>
      <p:cxnSp>
        <p:nvCxnSpPr>
          <p:cNvPr id="24" name="Conector recto de flecha 23"/>
          <p:cNvCxnSpPr/>
          <p:nvPr/>
        </p:nvCxnSpPr>
        <p:spPr>
          <a:xfrm>
            <a:off x="2432720" y="2088000"/>
            <a:ext cx="50405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4" y="2708920"/>
            <a:ext cx="8360197" cy="3700439"/>
          </a:xfrm>
          <a:prstGeom prst="rect">
            <a:avLst/>
          </a:prstGeom>
        </p:spPr>
      </p:pic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86539"/>
              </p:ext>
            </p:extLst>
          </p:nvPr>
        </p:nvGraphicFramePr>
        <p:xfrm>
          <a:off x="8426741" y="2708920"/>
          <a:ext cx="1401995" cy="370043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401995">
                  <a:extLst>
                    <a:ext uri="{9D8B030D-6E8A-4147-A177-3AD203B41FA5}">
                      <a16:colId xmlns:a16="http://schemas.microsoft.com/office/drawing/2014/main" val="2096032320"/>
                    </a:ext>
                  </a:extLst>
                </a:gridCol>
              </a:tblGrid>
              <a:tr h="676103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EHE-08</a:t>
                      </a:r>
                      <a:endParaRPr lang="en-GB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648318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s-ES" sz="1200" b="0" kern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Marina</a:t>
                      </a:r>
                      <a:endParaRPr lang="en-GB" sz="1200" b="0" kern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4629586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IIIa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540849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IIIb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463927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IIIc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256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7026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7. Criterios generales para las estructuras de 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pic>
        <p:nvPicPr>
          <p:cNvPr id="9" name="Imagen 8" descr="Mapa&#10;&#10;Descripción generada automáticamente">
            <a:extLst>
              <a:ext uri="{FF2B5EF4-FFF2-40B4-BE49-F238E27FC236}">
                <a16:creationId xmlns:a16="http://schemas.microsoft.com/office/drawing/2014/main" id="{93965B86-8381-461E-981D-071AF20901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2" t="6634" r="25927"/>
          <a:stretch/>
        </p:blipFill>
        <p:spPr>
          <a:xfrm>
            <a:off x="8426741" y="1030905"/>
            <a:ext cx="1401995" cy="13133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46" y="1124744"/>
            <a:ext cx="6615734" cy="2897336"/>
          </a:xfrm>
          <a:prstGeom prst="rect">
            <a:avLst/>
          </a:prstGeom>
        </p:spPr>
      </p:pic>
      <p:grpSp>
        <p:nvGrpSpPr>
          <p:cNvPr id="21" name="Grupo 20"/>
          <p:cNvGrpSpPr/>
          <p:nvPr/>
        </p:nvGrpSpPr>
        <p:grpSpPr>
          <a:xfrm>
            <a:off x="5256842" y="4005064"/>
            <a:ext cx="4664710" cy="2826189"/>
            <a:chOff x="5256842" y="4005064"/>
            <a:chExt cx="4664710" cy="2826189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" t="9873"/>
            <a:stretch/>
          </p:blipFill>
          <p:spPr>
            <a:xfrm>
              <a:off x="5256842" y="4005064"/>
              <a:ext cx="4664710" cy="2826189"/>
            </a:xfrm>
            <a:prstGeom prst="rect">
              <a:avLst/>
            </a:prstGeom>
          </p:spPr>
        </p:pic>
        <p:grpSp>
          <p:nvGrpSpPr>
            <p:cNvPr id="7" name="Grupo 6"/>
            <p:cNvGrpSpPr/>
            <p:nvPr/>
          </p:nvGrpSpPr>
          <p:grpSpPr>
            <a:xfrm>
              <a:off x="6120938" y="4437112"/>
              <a:ext cx="3024336" cy="1898904"/>
              <a:chOff x="6033120" y="4437112"/>
              <a:chExt cx="3024336" cy="1898904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7905328" y="4437112"/>
                <a:ext cx="1152128" cy="1772904"/>
                <a:chOff x="8279912" y="3707904"/>
                <a:chExt cx="1152128" cy="1772904"/>
              </a:xfrm>
            </p:grpSpPr>
            <p:sp>
              <p:nvSpPr>
                <p:cNvPr id="13" name="Elipse 12"/>
                <p:cNvSpPr/>
                <p:nvPr/>
              </p:nvSpPr>
              <p:spPr>
                <a:xfrm>
                  <a:off x="9072000" y="3707904"/>
                  <a:ext cx="360040" cy="144016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" name="Elipse 13"/>
                <p:cNvSpPr/>
                <p:nvPr/>
              </p:nvSpPr>
              <p:spPr>
                <a:xfrm>
                  <a:off x="8279912" y="5336792"/>
                  <a:ext cx="360040" cy="144016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5" name="Elipse 14"/>
              <p:cNvSpPr/>
              <p:nvPr/>
            </p:nvSpPr>
            <p:spPr>
              <a:xfrm>
                <a:off x="7113240" y="6192000"/>
                <a:ext cx="360040" cy="14401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Elipse 17"/>
              <p:cNvSpPr/>
              <p:nvPr/>
            </p:nvSpPr>
            <p:spPr>
              <a:xfrm>
                <a:off x="6033120" y="5949280"/>
                <a:ext cx="360040" cy="14401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Elipse 18"/>
              <p:cNvSpPr/>
              <p:nvPr/>
            </p:nvSpPr>
            <p:spPr>
              <a:xfrm>
                <a:off x="7321359" y="4725144"/>
                <a:ext cx="360040" cy="14401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Elipse 19"/>
              <p:cNvSpPr/>
              <p:nvPr/>
            </p:nvSpPr>
            <p:spPr>
              <a:xfrm>
                <a:off x="6033120" y="5014911"/>
                <a:ext cx="360040" cy="14401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cxnSp>
        <p:nvCxnSpPr>
          <p:cNvPr id="6" name="Conector recto 5"/>
          <p:cNvCxnSpPr/>
          <p:nvPr/>
        </p:nvCxnSpPr>
        <p:spPr>
          <a:xfrm>
            <a:off x="3117040" y="3996000"/>
            <a:ext cx="2196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/>
        </p:nvSpPr>
        <p:spPr>
          <a:xfrm>
            <a:off x="374117" y="4581665"/>
            <a:ext cx="465089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1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En general, la clase </a:t>
            </a:r>
            <a:r>
              <a:rPr lang="es-ES" sz="11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XS1</a:t>
            </a:r>
            <a:r>
              <a:rPr lang="es-ES" sz="11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se aplicará en </a:t>
            </a:r>
            <a:r>
              <a:rPr lang="es-ES" sz="11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estructuras marinas aéreas </a:t>
            </a:r>
            <a:r>
              <a:rPr lang="es-ES" sz="11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ubicadas </a:t>
            </a:r>
            <a:r>
              <a:rPr lang="es-ES" sz="11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 menos de 5 km de la costa. </a:t>
            </a:r>
            <a:r>
              <a:rPr lang="es-ES" sz="11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No obstante, el autor del proyecto podrá, bajo su responsabilidad, adoptar una clase diferente siempre que disponga de datos experimentales de estructuras próximas ya existentes y ubicadas en condiciones similares a las de la estructura proyectada, que así lo aconsejen. </a:t>
            </a:r>
            <a:endParaRPr lang="en-GB" sz="11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08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7. Criterios generales para las estructuras de 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560512" y="1198704"/>
            <a:ext cx="7560840" cy="4385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Artículo 27.1 Clases de exposición </a:t>
            </a:r>
            <a:r>
              <a:rPr lang="es-ES" sz="1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 los elementos de hormigón (tabla 27.1.a)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1856656" y="1772816"/>
            <a:ext cx="6048672" cy="5078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XF              Ataque hielo/deshielo</a:t>
            </a:r>
          </a:p>
        </p:txBody>
      </p:sp>
      <p:cxnSp>
        <p:nvCxnSpPr>
          <p:cNvPr id="24" name="Conector recto de flecha 23"/>
          <p:cNvCxnSpPr/>
          <p:nvPr/>
        </p:nvCxnSpPr>
        <p:spPr>
          <a:xfrm>
            <a:off x="2432720" y="2034000"/>
            <a:ext cx="50405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714881"/>
              </p:ext>
            </p:extLst>
          </p:nvPr>
        </p:nvGraphicFramePr>
        <p:xfrm>
          <a:off x="8426741" y="2536873"/>
          <a:ext cx="1401995" cy="427650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401995">
                  <a:extLst>
                    <a:ext uri="{9D8B030D-6E8A-4147-A177-3AD203B41FA5}">
                      <a16:colId xmlns:a16="http://schemas.microsoft.com/office/drawing/2014/main" val="2096032320"/>
                    </a:ext>
                  </a:extLst>
                </a:gridCol>
              </a:tblGrid>
              <a:tr h="532087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EHE-08</a:t>
                      </a:r>
                      <a:endParaRPr lang="en-GB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648318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s-ES" sz="1200" b="0" kern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Heladas sin y con sales</a:t>
                      </a:r>
                      <a:r>
                        <a:rPr lang="es-ES" sz="1200" b="0" kern="1200" baseline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fundentes</a:t>
                      </a:r>
                      <a:endParaRPr lang="en-GB" sz="1200" b="0" kern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4629586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540849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463927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256582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069718"/>
                  </a:ext>
                </a:extLst>
              </a:tr>
            </a:tbl>
          </a:graphicData>
        </a:graphic>
      </p:graphicFrame>
      <p:grpSp>
        <p:nvGrpSpPr>
          <p:cNvPr id="3" name="Grupo 2"/>
          <p:cNvGrpSpPr/>
          <p:nvPr/>
        </p:nvGrpSpPr>
        <p:grpSpPr>
          <a:xfrm>
            <a:off x="8368534" y="1017387"/>
            <a:ext cx="1518407" cy="1331493"/>
            <a:chOff x="7006848" y="5157192"/>
            <a:chExt cx="1518407" cy="1331493"/>
          </a:xfrm>
        </p:grpSpPr>
        <p:pic>
          <p:nvPicPr>
            <p:cNvPr id="10" name="Picture 4" descr="Helada en la presa de Navacerrada | Flickr">
              <a:extLst>
                <a:ext uri="{FF2B5EF4-FFF2-40B4-BE49-F238E27FC236}">
                  <a16:creationId xmlns:a16="http://schemas.microsoft.com/office/drawing/2014/main" id="{0627228D-49BE-4416-946B-6A94621E6B20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3"/>
            <a:stretch/>
          </p:blipFill>
          <p:spPr bwMode="auto">
            <a:xfrm>
              <a:off x="7085095" y="5181557"/>
              <a:ext cx="1368000" cy="1307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2B3ABDB4-A6F1-4499-9877-0A788EA409EE}"/>
                </a:ext>
              </a:extLst>
            </p:cNvPr>
            <p:cNvSpPr txBox="1"/>
            <p:nvPr/>
          </p:nvSpPr>
          <p:spPr>
            <a:xfrm>
              <a:off x="7006848" y="5157192"/>
              <a:ext cx="151840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 Medium" panose="020B0502040204020203" pitchFamily="2" charset="0"/>
                  <a:cs typeface="Poppins Medium" panose="020B0502040204020203" pitchFamily="2" charset="0"/>
                </a:rPr>
                <a:t>XF</a:t>
              </a:r>
              <a:endParaRPr lang="es-E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 panose="020B0502040204020203" pitchFamily="2" charset="0"/>
                <a:cs typeface="Poppins Medium" panose="020B0502040204020203" pitchFamily="2" charset="0"/>
              </a:endParaRPr>
            </a:p>
            <a:p>
              <a:pPr algn="ctr"/>
              <a:r>
                <a:rPr lang="es-E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 Medium" panose="020B0502040204020203" pitchFamily="2" charset="0"/>
                  <a:cs typeface="Poppins Medium" panose="020B0502040204020203" pitchFamily="2" charset="0"/>
                </a:rPr>
                <a:t>Ataque hielo/ deshielo</a:t>
              </a:r>
              <a:endPara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 panose="020B0502040204020203" pitchFamily="2" charset="0"/>
                <a:cs typeface="Poppins Medium" panose="020B0502040204020203" pitchFamily="2" charset="0"/>
              </a:endParaRPr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52" y="2519140"/>
            <a:ext cx="7447982" cy="431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08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7. Criterios generales para las estructuras de 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6033120" y="3645024"/>
            <a:ext cx="2592288" cy="3024336"/>
            <a:chOff x="7362320" y="3933056"/>
            <a:chExt cx="2487224" cy="2880320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" t="6966" r="2613"/>
            <a:stretch/>
          </p:blipFill>
          <p:spPr>
            <a:xfrm>
              <a:off x="7362320" y="3933056"/>
              <a:ext cx="2487224" cy="2880320"/>
            </a:xfrm>
            <a:prstGeom prst="rect">
              <a:avLst/>
            </a:prstGeom>
          </p:spPr>
        </p:pic>
        <p:grpSp>
          <p:nvGrpSpPr>
            <p:cNvPr id="12" name="Grupo 11"/>
            <p:cNvGrpSpPr/>
            <p:nvPr/>
          </p:nvGrpSpPr>
          <p:grpSpPr>
            <a:xfrm>
              <a:off x="9072000" y="4149080"/>
              <a:ext cx="378040" cy="954016"/>
              <a:chOff x="9072000" y="3762000"/>
              <a:chExt cx="378040" cy="954016"/>
            </a:xfrm>
          </p:grpSpPr>
          <p:sp>
            <p:nvSpPr>
              <p:cNvPr id="13" name="Elipse 12"/>
              <p:cNvSpPr/>
              <p:nvPr/>
            </p:nvSpPr>
            <p:spPr>
              <a:xfrm>
                <a:off x="9072000" y="3762000"/>
                <a:ext cx="360040" cy="14401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Elipse 13"/>
              <p:cNvSpPr/>
              <p:nvPr/>
            </p:nvSpPr>
            <p:spPr>
              <a:xfrm>
                <a:off x="9090000" y="4572000"/>
                <a:ext cx="360040" cy="14401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7" name="Grupo 6"/>
          <p:cNvGrpSpPr/>
          <p:nvPr/>
        </p:nvGrpSpPr>
        <p:grpSpPr>
          <a:xfrm>
            <a:off x="560512" y="3717032"/>
            <a:ext cx="4464496" cy="3024336"/>
            <a:chOff x="2648744" y="3946057"/>
            <a:chExt cx="4463293" cy="2867319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9" b="2564"/>
            <a:stretch/>
          </p:blipFill>
          <p:spPr>
            <a:xfrm>
              <a:off x="2648744" y="3946057"/>
              <a:ext cx="4463293" cy="2867319"/>
            </a:xfrm>
            <a:prstGeom prst="rect">
              <a:avLst/>
            </a:prstGeom>
          </p:spPr>
        </p:pic>
        <p:grpSp>
          <p:nvGrpSpPr>
            <p:cNvPr id="6" name="Grupo 5"/>
            <p:cNvGrpSpPr/>
            <p:nvPr/>
          </p:nvGrpSpPr>
          <p:grpSpPr>
            <a:xfrm>
              <a:off x="4090111" y="4149080"/>
              <a:ext cx="2807105" cy="1484936"/>
              <a:chOff x="2361919" y="4149080"/>
              <a:chExt cx="2807105" cy="1484936"/>
            </a:xfrm>
          </p:grpSpPr>
          <p:grpSp>
            <p:nvGrpSpPr>
              <p:cNvPr id="18" name="Grupo 17"/>
              <p:cNvGrpSpPr/>
              <p:nvPr/>
            </p:nvGrpSpPr>
            <p:grpSpPr>
              <a:xfrm>
                <a:off x="3782872" y="4149080"/>
                <a:ext cx="378040" cy="864096"/>
                <a:chOff x="9072000" y="3879080"/>
                <a:chExt cx="378040" cy="864096"/>
              </a:xfrm>
            </p:grpSpPr>
            <p:sp>
              <p:nvSpPr>
                <p:cNvPr id="19" name="Elipse 18"/>
                <p:cNvSpPr/>
                <p:nvPr/>
              </p:nvSpPr>
              <p:spPr>
                <a:xfrm>
                  <a:off x="9072000" y="3879080"/>
                  <a:ext cx="360040" cy="144016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Elipse 19"/>
                <p:cNvSpPr/>
                <p:nvPr/>
              </p:nvSpPr>
              <p:spPr>
                <a:xfrm>
                  <a:off x="9090000" y="4599160"/>
                  <a:ext cx="360040" cy="144016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1" name="Elipse 20"/>
              <p:cNvSpPr/>
              <p:nvPr/>
            </p:nvSpPr>
            <p:spPr>
              <a:xfrm>
                <a:off x="3782872" y="5467760"/>
                <a:ext cx="360040" cy="14401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Elipse 22"/>
              <p:cNvSpPr/>
              <p:nvPr/>
            </p:nvSpPr>
            <p:spPr>
              <a:xfrm>
                <a:off x="4808984" y="5490000"/>
                <a:ext cx="360040" cy="14401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Elipse 24"/>
              <p:cNvSpPr/>
              <p:nvPr/>
            </p:nvSpPr>
            <p:spPr>
              <a:xfrm>
                <a:off x="2361919" y="5467760"/>
                <a:ext cx="360040" cy="14401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1124744"/>
            <a:ext cx="7952494" cy="2186531"/>
          </a:xfrm>
          <a:prstGeom prst="rect">
            <a:avLst/>
          </a:prstGeom>
        </p:spPr>
      </p:pic>
      <p:grpSp>
        <p:nvGrpSpPr>
          <p:cNvPr id="22" name="Grupo 21"/>
          <p:cNvGrpSpPr/>
          <p:nvPr/>
        </p:nvGrpSpPr>
        <p:grpSpPr>
          <a:xfrm>
            <a:off x="8368534" y="1017387"/>
            <a:ext cx="1518407" cy="1331493"/>
            <a:chOff x="7006848" y="5157192"/>
            <a:chExt cx="1518407" cy="1331493"/>
          </a:xfrm>
        </p:grpSpPr>
        <p:pic>
          <p:nvPicPr>
            <p:cNvPr id="24" name="Picture 4" descr="Helada en la presa de Navacerrada | Flickr">
              <a:extLst>
                <a:ext uri="{FF2B5EF4-FFF2-40B4-BE49-F238E27FC236}">
                  <a16:creationId xmlns:a16="http://schemas.microsoft.com/office/drawing/2014/main" id="{0627228D-49BE-4416-946B-6A94621E6B20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3"/>
            <a:stretch/>
          </p:blipFill>
          <p:spPr bwMode="auto">
            <a:xfrm>
              <a:off x="7085095" y="5181557"/>
              <a:ext cx="1368000" cy="1307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2B3ABDB4-A6F1-4499-9877-0A788EA409EE}"/>
                </a:ext>
              </a:extLst>
            </p:cNvPr>
            <p:cNvSpPr txBox="1"/>
            <p:nvPr/>
          </p:nvSpPr>
          <p:spPr>
            <a:xfrm>
              <a:off x="7006848" y="5157192"/>
              <a:ext cx="151840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 Medium" panose="020B0502040204020203" pitchFamily="2" charset="0"/>
                  <a:cs typeface="Poppins Medium" panose="020B0502040204020203" pitchFamily="2" charset="0"/>
                </a:rPr>
                <a:t>XF</a:t>
              </a:r>
              <a:endParaRPr lang="es-E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 panose="020B0502040204020203" pitchFamily="2" charset="0"/>
                <a:cs typeface="Poppins Medium" panose="020B0502040204020203" pitchFamily="2" charset="0"/>
              </a:endParaRPr>
            </a:p>
            <a:p>
              <a:pPr algn="ctr"/>
              <a:r>
                <a:rPr lang="es-E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 Medium" panose="020B0502040204020203" pitchFamily="2" charset="0"/>
                  <a:cs typeface="Poppins Medium" panose="020B0502040204020203" pitchFamily="2" charset="0"/>
                </a:rPr>
                <a:t>Ataque hielo/ deshielo</a:t>
              </a:r>
              <a:endPara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 panose="020B0502040204020203" pitchFamily="2" charset="0"/>
                <a:cs typeface="Poppins Medium" panose="020B05020402040202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1721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7. Criterios generales para las estructuras de 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grpSp>
        <p:nvGrpSpPr>
          <p:cNvPr id="22" name="Grupo 21"/>
          <p:cNvGrpSpPr/>
          <p:nvPr/>
        </p:nvGrpSpPr>
        <p:grpSpPr>
          <a:xfrm>
            <a:off x="8368534" y="1017387"/>
            <a:ext cx="1518407" cy="1331493"/>
            <a:chOff x="7006848" y="5157192"/>
            <a:chExt cx="1518407" cy="1331493"/>
          </a:xfrm>
        </p:grpSpPr>
        <p:pic>
          <p:nvPicPr>
            <p:cNvPr id="24" name="Picture 4" descr="Helada en la presa de Navacerrada | Flickr">
              <a:extLst>
                <a:ext uri="{FF2B5EF4-FFF2-40B4-BE49-F238E27FC236}">
                  <a16:creationId xmlns:a16="http://schemas.microsoft.com/office/drawing/2014/main" id="{0627228D-49BE-4416-946B-6A94621E6B20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3"/>
            <a:stretch/>
          </p:blipFill>
          <p:spPr bwMode="auto">
            <a:xfrm>
              <a:off x="7085095" y="5181557"/>
              <a:ext cx="1368000" cy="1307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2B3ABDB4-A6F1-4499-9877-0A788EA409EE}"/>
                </a:ext>
              </a:extLst>
            </p:cNvPr>
            <p:cNvSpPr txBox="1"/>
            <p:nvPr/>
          </p:nvSpPr>
          <p:spPr>
            <a:xfrm>
              <a:off x="7006848" y="5157192"/>
              <a:ext cx="151840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 Medium" panose="020B0502040204020203" pitchFamily="2" charset="0"/>
                  <a:cs typeface="Poppins Medium" panose="020B0502040204020203" pitchFamily="2" charset="0"/>
                </a:rPr>
                <a:t>XF</a:t>
              </a:r>
              <a:endParaRPr lang="es-E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 panose="020B0502040204020203" pitchFamily="2" charset="0"/>
                <a:cs typeface="Poppins Medium" panose="020B0502040204020203" pitchFamily="2" charset="0"/>
              </a:endParaRPr>
            </a:p>
            <a:p>
              <a:pPr algn="ctr"/>
              <a:r>
                <a:rPr lang="es-E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 Medium" panose="020B0502040204020203" pitchFamily="2" charset="0"/>
                  <a:cs typeface="Poppins Medium" panose="020B0502040204020203" pitchFamily="2" charset="0"/>
                </a:rPr>
                <a:t>Ataque hielo/ deshielo</a:t>
              </a:r>
              <a:endPara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 panose="020B0502040204020203" pitchFamily="2" charset="0"/>
                <a:cs typeface="Poppins Medium" panose="020B0502040204020203" pitchFamily="2" charset="0"/>
              </a:endParaRPr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7" b="3601"/>
          <a:stretch/>
        </p:blipFill>
        <p:spPr>
          <a:xfrm>
            <a:off x="1069082" y="1158749"/>
            <a:ext cx="6332190" cy="299033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"/>
          <a:stretch/>
        </p:blipFill>
        <p:spPr>
          <a:xfrm rot="16200000">
            <a:off x="384930" y="4082016"/>
            <a:ext cx="2402886" cy="305983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800" y="4410490"/>
            <a:ext cx="1802165" cy="240288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62" y="4410490"/>
            <a:ext cx="1802164" cy="2402886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7" r="23004" b="11987"/>
          <a:stretch/>
        </p:blipFill>
        <p:spPr>
          <a:xfrm>
            <a:off x="6825208" y="4410489"/>
            <a:ext cx="3061733" cy="2402887"/>
          </a:xfrm>
          <a:prstGeom prst="rect">
            <a:avLst/>
          </a:prstGeom>
        </p:spPr>
      </p:pic>
      <p:sp>
        <p:nvSpPr>
          <p:cNvPr id="28" name="Elipse 27"/>
          <p:cNvSpPr/>
          <p:nvPr/>
        </p:nvSpPr>
        <p:spPr>
          <a:xfrm>
            <a:off x="6033120" y="3140968"/>
            <a:ext cx="375249" cy="1512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655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Quedan residuos de la antigua Química en La Almozara? | Noticias de  Zaragoza en Heraldo.es">
            <a:extLst>
              <a:ext uri="{FF2B5EF4-FFF2-40B4-BE49-F238E27FC236}">
                <a16:creationId xmlns:a16="http://schemas.microsoft.com/office/drawing/2014/main" id="{5A18D1D7-E969-4516-8225-FD259A2197F1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"/>
          <a:stretch/>
        </p:blipFill>
        <p:spPr bwMode="auto">
          <a:xfrm>
            <a:off x="8446525" y="1041752"/>
            <a:ext cx="1368000" cy="130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BFCB780-7EB2-4A7B-A2D9-095163E0DB44}"/>
              </a:ext>
            </a:extLst>
          </p:cNvPr>
          <p:cNvSpPr txBox="1"/>
          <p:nvPr/>
        </p:nvSpPr>
        <p:spPr>
          <a:xfrm>
            <a:off x="8507834" y="1017387"/>
            <a:ext cx="11238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 panose="020B0502040204020203" pitchFamily="2" charset="0"/>
                <a:cs typeface="Poppins Medium" panose="020B0502040204020203" pitchFamily="2" charset="0"/>
              </a:rPr>
              <a:t>XA</a:t>
            </a:r>
            <a:endParaRPr lang="es-E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 panose="020B0502040204020203" pitchFamily="2" charset="0"/>
                <a:cs typeface="Poppins Medium" panose="020B0502040204020203" pitchFamily="2" charset="0"/>
              </a:rPr>
              <a:t>Ataque químico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7. Criterios generales para las estructuras de 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560512" y="1198704"/>
            <a:ext cx="7560840" cy="4385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Artículo 27.1 Clases de exposición </a:t>
            </a:r>
            <a:r>
              <a:rPr lang="es-ES" sz="1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 los elementos de hormigón (tabla 27.1.a)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1856656" y="1844824"/>
            <a:ext cx="6048672" cy="4542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XA              Ataque químico</a:t>
            </a:r>
          </a:p>
        </p:txBody>
      </p:sp>
      <p:cxnSp>
        <p:nvCxnSpPr>
          <p:cNvPr id="24" name="Conector recto de flecha 23"/>
          <p:cNvCxnSpPr/>
          <p:nvPr/>
        </p:nvCxnSpPr>
        <p:spPr>
          <a:xfrm>
            <a:off x="2432720" y="2106008"/>
            <a:ext cx="50405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173557"/>
              </p:ext>
            </p:extLst>
          </p:nvPr>
        </p:nvGraphicFramePr>
        <p:xfrm>
          <a:off x="8426741" y="2780928"/>
          <a:ext cx="1401995" cy="345638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401995">
                  <a:extLst>
                    <a:ext uri="{9D8B030D-6E8A-4147-A177-3AD203B41FA5}">
                      <a16:colId xmlns:a16="http://schemas.microsoft.com/office/drawing/2014/main" val="2096032320"/>
                    </a:ext>
                  </a:extLst>
                </a:gridCol>
              </a:tblGrid>
              <a:tr h="532087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EHE-08</a:t>
                      </a:r>
                      <a:endParaRPr lang="en-GB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648318"/>
                  </a:ext>
                </a:extLst>
              </a:tr>
              <a:tr h="764057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s-ES" sz="1200" b="0" kern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Química  Agresiva</a:t>
                      </a:r>
                      <a:endParaRPr lang="en-GB" sz="1200" b="0" kern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4629586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Qa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540849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Qb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463927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Qc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256582"/>
                  </a:ext>
                </a:extLst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4" y="2754000"/>
            <a:ext cx="834390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504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1" y="1484784"/>
            <a:ext cx="6696744" cy="5148208"/>
          </a:xfrm>
          <a:prstGeom prst="rect">
            <a:avLst/>
          </a:prstGeom>
        </p:spPr>
      </p:pic>
      <p:pic>
        <p:nvPicPr>
          <p:cNvPr id="12" name="Picture 2" descr="Quedan residuos de la antigua Química en La Almozara? | Noticias de  Zaragoza en Heraldo.es">
            <a:extLst>
              <a:ext uri="{FF2B5EF4-FFF2-40B4-BE49-F238E27FC236}">
                <a16:creationId xmlns:a16="http://schemas.microsoft.com/office/drawing/2014/main" id="{5A18D1D7-E969-4516-8225-FD259A2197F1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"/>
          <a:stretch/>
        </p:blipFill>
        <p:spPr bwMode="auto">
          <a:xfrm>
            <a:off x="8446525" y="1041752"/>
            <a:ext cx="1368000" cy="130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BFCB780-7EB2-4A7B-A2D9-095163E0DB44}"/>
              </a:ext>
            </a:extLst>
          </p:cNvPr>
          <p:cNvSpPr txBox="1"/>
          <p:nvPr/>
        </p:nvSpPr>
        <p:spPr>
          <a:xfrm>
            <a:off x="8507834" y="1017387"/>
            <a:ext cx="11238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 panose="020B0502040204020203" pitchFamily="2" charset="0"/>
                <a:cs typeface="Poppins Medium" panose="020B0502040204020203" pitchFamily="2" charset="0"/>
              </a:rPr>
              <a:t>XA</a:t>
            </a:r>
            <a:endParaRPr lang="es-E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 panose="020B0502040204020203" pitchFamily="2" charset="0"/>
                <a:cs typeface="Poppins Medium" panose="020B0502040204020203" pitchFamily="2" charset="0"/>
              </a:rPr>
              <a:t>Ataque químico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7. Criterios generales para las estructuras de 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932235" y="2496378"/>
            <a:ext cx="284530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La toma de muestras para determinar el contenido de </a:t>
            </a:r>
            <a:r>
              <a:rPr lang="es-ES" sz="1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CO2 agresivo </a:t>
            </a:r>
            <a:r>
              <a:rPr lang="es-ES" sz="1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requiere una preparación especial de los envases de recogida, según la norma </a:t>
            </a:r>
            <a:r>
              <a:rPr lang="es-ES" sz="1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UNE-EN 13577 </a:t>
            </a:r>
            <a:endParaRPr lang="en-GB" sz="1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932235" y="3978196"/>
            <a:ext cx="284530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Para determinar </a:t>
            </a:r>
            <a:r>
              <a:rPr lang="es-ES" sz="1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ion </a:t>
            </a:r>
            <a:r>
              <a:rPr lang="es-ES" sz="1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amonio, </a:t>
            </a:r>
            <a:r>
              <a:rPr lang="es-ES" sz="1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la muestra se conservará refrigerada desde que finalice el muestreo hasta el inicio del </a:t>
            </a:r>
            <a:r>
              <a:rPr lang="es-ES" sz="1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ensayo</a:t>
            </a:r>
            <a:endParaRPr lang="en-GB" sz="1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958136" y="5248052"/>
            <a:ext cx="289140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Ataque químico específico del uso,</a:t>
            </a:r>
            <a:r>
              <a:rPr lang="es-ES" sz="1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reactividad </a:t>
            </a:r>
            <a:r>
              <a:rPr lang="es-ES" sz="1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álcali-árido</a:t>
            </a:r>
            <a:r>
              <a:rPr lang="es-ES" sz="1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y recomendable determinar los </a:t>
            </a:r>
            <a:r>
              <a:rPr lang="es-ES" sz="1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cloruros en aguas,</a:t>
            </a:r>
            <a:r>
              <a:rPr lang="es-ES" sz="1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si hay indicios de contenido elevado, </a:t>
            </a:r>
            <a:r>
              <a:rPr lang="es-ES" sz="1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según UNE 83958</a:t>
            </a:r>
            <a:endParaRPr lang="en-GB" sz="1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894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Quedan residuos de la antigua Química en La Almozara? | Noticias de  Zaragoza en Heraldo.es">
            <a:extLst>
              <a:ext uri="{FF2B5EF4-FFF2-40B4-BE49-F238E27FC236}">
                <a16:creationId xmlns:a16="http://schemas.microsoft.com/office/drawing/2014/main" id="{5A18D1D7-E969-4516-8225-FD259A2197F1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"/>
          <a:stretch/>
        </p:blipFill>
        <p:spPr bwMode="auto">
          <a:xfrm>
            <a:off x="8446525" y="1041752"/>
            <a:ext cx="1368000" cy="130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BFCB780-7EB2-4A7B-A2D9-095163E0DB44}"/>
              </a:ext>
            </a:extLst>
          </p:cNvPr>
          <p:cNvSpPr txBox="1"/>
          <p:nvPr/>
        </p:nvSpPr>
        <p:spPr>
          <a:xfrm>
            <a:off x="8507834" y="1017387"/>
            <a:ext cx="11238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 panose="020B0502040204020203" pitchFamily="2" charset="0"/>
                <a:cs typeface="Poppins Medium" panose="020B0502040204020203" pitchFamily="2" charset="0"/>
              </a:rPr>
              <a:t>XA</a:t>
            </a:r>
            <a:endParaRPr lang="es-E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 panose="020B0502040204020203" pitchFamily="2" charset="0"/>
                <a:cs typeface="Poppins Medium" panose="020B0502040204020203" pitchFamily="2" charset="0"/>
              </a:rPr>
              <a:t>Ataque químico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7. Criterios generales para las estructuras de 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9" y="1090398"/>
            <a:ext cx="7128792" cy="2647837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344488" y="3933056"/>
            <a:ext cx="4248472" cy="2808312"/>
            <a:chOff x="2648744" y="3946057"/>
            <a:chExt cx="4463293" cy="2867320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9" b="2564"/>
            <a:stretch/>
          </p:blipFill>
          <p:spPr>
            <a:xfrm>
              <a:off x="2648744" y="3946057"/>
              <a:ext cx="4463293" cy="2867319"/>
            </a:xfrm>
            <a:prstGeom prst="rect">
              <a:avLst/>
            </a:prstGeom>
          </p:spPr>
        </p:pic>
        <p:grpSp>
          <p:nvGrpSpPr>
            <p:cNvPr id="9" name="Grupo 8"/>
            <p:cNvGrpSpPr/>
            <p:nvPr/>
          </p:nvGrpSpPr>
          <p:grpSpPr>
            <a:xfrm>
              <a:off x="2914436" y="5379717"/>
              <a:ext cx="3982780" cy="1433660"/>
              <a:chOff x="1186244" y="5379717"/>
              <a:chExt cx="3982780" cy="1433660"/>
            </a:xfrm>
          </p:grpSpPr>
          <p:sp>
            <p:nvSpPr>
              <p:cNvPr id="11" name="Elipse 10"/>
              <p:cNvSpPr/>
              <p:nvPr/>
            </p:nvSpPr>
            <p:spPr>
              <a:xfrm>
                <a:off x="3782872" y="6669361"/>
                <a:ext cx="360040" cy="14401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Elipse 12"/>
              <p:cNvSpPr/>
              <p:nvPr/>
            </p:nvSpPr>
            <p:spPr>
              <a:xfrm>
                <a:off x="4808984" y="5608440"/>
                <a:ext cx="360040" cy="14401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Elipse 14"/>
              <p:cNvSpPr/>
              <p:nvPr/>
            </p:nvSpPr>
            <p:spPr>
              <a:xfrm>
                <a:off x="1186244" y="5379717"/>
                <a:ext cx="360040" cy="14401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2" name="Grupo 21"/>
          <p:cNvGrpSpPr/>
          <p:nvPr/>
        </p:nvGrpSpPr>
        <p:grpSpPr>
          <a:xfrm>
            <a:off x="5040818" y="3994096"/>
            <a:ext cx="4304670" cy="2747271"/>
            <a:chOff x="5256842" y="4005064"/>
            <a:chExt cx="4664710" cy="2826189"/>
          </a:xfrm>
        </p:grpSpPr>
        <p:pic>
          <p:nvPicPr>
            <p:cNvPr id="23" name="Imagen 2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" t="9873"/>
            <a:stretch/>
          </p:blipFill>
          <p:spPr>
            <a:xfrm>
              <a:off x="5256842" y="4005064"/>
              <a:ext cx="4664710" cy="2826189"/>
            </a:xfrm>
            <a:prstGeom prst="rect">
              <a:avLst/>
            </a:prstGeom>
          </p:spPr>
        </p:pic>
        <p:grpSp>
          <p:nvGrpSpPr>
            <p:cNvPr id="24" name="Grupo 23"/>
            <p:cNvGrpSpPr/>
            <p:nvPr/>
          </p:nvGrpSpPr>
          <p:grpSpPr>
            <a:xfrm>
              <a:off x="6120938" y="4318961"/>
              <a:ext cx="3027245" cy="2015030"/>
              <a:chOff x="6033120" y="4318961"/>
              <a:chExt cx="3027245" cy="2015030"/>
            </a:xfrm>
          </p:grpSpPr>
          <p:grpSp>
            <p:nvGrpSpPr>
              <p:cNvPr id="25" name="Grupo 24"/>
              <p:cNvGrpSpPr/>
              <p:nvPr/>
            </p:nvGrpSpPr>
            <p:grpSpPr>
              <a:xfrm>
                <a:off x="7905328" y="4318961"/>
                <a:ext cx="1155037" cy="2015030"/>
                <a:chOff x="8279912" y="3589753"/>
                <a:chExt cx="1155037" cy="2015030"/>
              </a:xfrm>
            </p:grpSpPr>
            <p:sp>
              <p:nvSpPr>
                <p:cNvPr id="30" name="Elipse 29"/>
                <p:cNvSpPr/>
                <p:nvPr/>
              </p:nvSpPr>
              <p:spPr>
                <a:xfrm>
                  <a:off x="9074909" y="3589753"/>
                  <a:ext cx="360040" cy="144016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Elipse 30"/>
                <p:cNvSpPr/>
                <p:nvPr/>
              </p:nvSpPr>
              <p:spPr>
                <a:xfrm>
                  <a:off x="8279912" y="5460767"/>
                  <a:ext cx="360040" cy="144016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6" name="Elipse 25"/>
              <p:cNvSpPr/>
              <p:nvPr/>
            </p:nvSpPr>
            <p:spPr>
              <a:xfrm>
                <a:off x="7113241" y="6073037"/>
                <a:ext cx="360040" cy="14401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Elipse 26"/>
              <p:cNvSpPr/>
              <p:nvPr/>
            </p:nvSpPr>
            <p:spPr>
              <a:xfrm>
                <a:off x="6033120" y="5810194"/>
                <a:ext cx="360040" cy="14401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Elipse 27"/>
              <p:cNvSpPr/>
              <p:nvPr/>
            </p:nvSpPr>
            <p:spPr>
              <a:xfrm>
                <a:off x="7321359" y="4602974"/>
                <a:ext cx="360040" cy="14401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Elipse 28"/>
              <p:cNvSpPr/>
              <p:nvPr/>
            </p:nvSpPr>
            <p:spPr>
              <a:xfrm>
                <a:off x="6033120" y="4886502"/>
                <a:ext cx="360040" cy="14401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9015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8443662" y="1041752"/>
            <a:ext cx="1368152" cy="1313943"/>
            <a:chOff x="8480937" y="4293096"/>
            <a:chExt cx="1368152" cy="1313943"/>
          </a:xfrm>
        </p:grpSpPr>
        <p:pic>
          <p:nvPicPr>
            <p:cNvPr id="15" name="Picture 6" descr="Refuerzo de hormigón delgado adherido para la rehabilitación del pavimento  de hormigón de un vial urbano en el municipio de Beniparrell (Valencia)">
              <a:extLst>
                <a:ext uri="{FF2B5EF4-FFF2-40B4-BE49-F238E27FC236}">
                  <a16:creationId xmlns:a16="http://schemas.microsoft.com/office/drawing/2014/main" id="{C5ECAB9C-BA7D-4FAB-A0FA-01998C7FDECF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06" r="14581"/>
            <a:stretch/>
          </p:blipFill>
          <p:spPr bwMode="auto">
            <a:xfrm>
              <a:off x="8481089" y="4299911"/>
              <a:ext cx="1368000" cy="1307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999A076F-6AB5-47FA-AE46-18527BC5D16C}"/>
                </a:ext>
              </a:extLst>
            </p:cNvPr>
            <p:cNvSpPr txBox="1"/>
            <p:nvPr/>
          </p:nvSpPr>
          <p:spPr>
            <a:xfrm>
              <a:off x="8480937" y="4293096"/>
              <a:ext cx="129614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 Medium" panose="020B0502040204020203" pitchFamily="2" charset="0"/>
                  <a:cs typeface="Poppins Medium" panose="020B0502040204020203" pitchFamily="2" charset="0"/>
                </a:rPr>
                <a:t>XM</a:t>
              </a:r>
              <a:endParaRPr lang="es-E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 panose="020B0502040204020203" pitchFamily="2" charset="0"/>
                <a:cs typeface="Poppins Medium" panose="020B0502040204020203" pitchFamily="2" charset="0"/>
              </a:endParaRPr>
            </a:p>
            <a:p>
              <a:pPr algn="ctr"/>
              <a:r>
                <a:rPr lang="es-E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 Medium" panose="020B0502040204020203" pitchFamily="2" charset="0"/>
                  <a:cs typeface="Poppins Medium" panose="020B0502040204020203" pitchFamily="2" charset="0"/>
                </a:rPr>
                <a:t>Erosión</a:t>
              </a:r>
            </a:p>
          </p:txBody>
        </p:sp>
      </p:grp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7. Criterios generales para las estructuras de 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560512" y="1198704"/>
            <a:ext cx="7560840" cy="4385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Artículo 27.1 Clases de exposición </a:t>
            </a:r>
            <a:r>
              <a:rPr lang="es-ES" sz="1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 los elementos de hormigón (tabla 27.1.a)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1856656" y="1844824"/>
            <a:ext cx="6048672" cy="4542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XM              Erosión</a:t>
            </a:r>
          </a:p>
        </p:txBody>
      </p:sp>
      <p:cxnSp>
        <p:nvCxnSpPr>
          <p:cNvPr id="24" name="Conector recto de flecha 23"/>
          <p:cNvCxnSpPr/>
          <p:nvPr/>
        </p:nvCxnSpPr>
        <p:spPr>
          <a:xfrm>
            <a:off x="2504728" y="2106008"/>
            <a:ext cx="50405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310380"/>
              </p:ext>
            </p:extLst>
          </p:nvPr>
        </p:nvGraphicFramePr>
        <p:xfrm>
          <a:off x="8426741" y="2780928"/>
          <a:ext cx="1401995" cy="367240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401995">
                  <a:extLst>
                    <a:ext uri="{9D8B030D-6E8A-4147-A177-3AD203B41FA5}">
                      <a16:colId xmlns:a16="http://schemas.microsoft.com/office/drawing/2014/main" val="2096032320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EHE-08</a:t>
                      </a:r>
                      <a:endParaRPr lang="en-GB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648318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s-ES" sz="1200" b="0" kern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Abrasión cavitación</a:t>
                      </a:r>
                      <a:endParaRPr lang="en-GB" sz="1200" b="0" kern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4629586"/>
                  </a:ext>
                </a:extLst>
              </a:tr>
              <a:tr h="22322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540849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2741637"/>
            <a:ext cx="8305502" cy="3762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237969" y="5490368"/>
            <a:ext cx="38833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50" dirty="0" smtClean="0">
                <a:solidFill>
                  <a:srgbClr val="FF0000"/>
                </a:solidFill>
                <a:latin typeface="Roboto Light"/>
              </a:rPr>
              <a:t>Tuberías de </a:t>
            </a:r>
            <a:r>
              <a:rPr lang="es-ES" sz="1150" dirty="0">
                <a:solidFill>
                  <a:srgbClr val="FF0000"/>
                </a:solidFill>
                <a:latin typeface="Roboto Light"/>
              </a:rPr>
              <a:t>alta presión, pilas de puentes en </a:t>
            </a:r>
            <a:r>
              <a:rPr lang="es-ES" sz="1150" dirty="0" smtClean="0">
                <a:solidFill>
                  <a:srgbClr val="FF0000"/>
                </a:solidFill>
                <a:latin typeface="Roboto Light"/>
              </a:rPr>
              <a:t>cauces</a:t>
            </a:r>
            <a:endParaRPr lang="es-ES" sz="1150" dirty="0">
              <a:solidFill>
                <a:srgbClr val="FF0000"/>
              </a:solidFill>
              <a:latin typeface="Roboto Ligh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808985" y="6192000"/>
            <a:ext cx="3456384" cy="26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50" dirty="0" smtClean="0">
                <a:solidFill>
                  <a:srgbClr val="FF0000"/>
                </a:solidFill>
                <a:latin typeface="Roboto Light"/>
              </a:rPr>
              <a:t>Diques, pantalanes…, sometidos a fuertes oleajes</a:t>
            </a:r>
            <a:endParaRPr lang="es-ES" sz="1150" dirty="0">
              <a:solidFill>
                <a:srgbClr val="FF0000"/>
              </a:solidFill>
              <a:latin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243715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00472" y="550052"/>
            <a:ext cx="7076405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s-ES" sz="26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¿Qué es la durabilidad?</a:t>
            </a:r>
            <a:endParaRPr lang="es-ES" sz="2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60512" y="1196752"/>
            <a:ext cx="8928992" cy="455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766763">
              <a:lnSpc>
                <a:spcPct val="150000"/>
              </a:lnSpc>
              <a:spcBef>
                <a:spcPct val="50000"/>
              </a:spcBef>
            </a:pPr>
            <a:r>
              <a:rPr lang="es-ES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Según el CE (</a:t>
            </a:r>
            <a:r>
              <a:rPr lang="es-ES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Art.11 apartado 11.1):</a:t>
            </a:r>
            <a:endParaRPr lang="es-ES" sz="1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40532" y="1700808"/>
            <a:ext cx="8820980" cy="143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defTabSz="766763">
              <a:lnSpc>
                <a:spcPct val="150000"/>
              </a:lnSpc>
              <a:spcBef>
                <a:spcPct val="50000"/>
              </a:spcBef>
            </a:pPr>
            <a:r>
              <a:rPr lang="es-ES" sz="15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La </a:t>
            </a:r>
            <a:r>
              <a:rPr lang="es-ES" sz="1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durabilidad de una estructura </a:t>
            </a:r>
            <a:r>
              <a:rPr lang="es-ES" sz="15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es su </a:t>
            </a:r>
            <a:r>
              <a:rPr lang="es-ES" sz="15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capacidad para soportar, durante la </a:t>
            </a:r>
            <a:r>
              <a:rPr lang="es-ES" sz="1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vida útil </a:t>
            </a:r>
            <a:r>
              <a:rPr lang="es-ES" sz="15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para la que ha sido proyectada, las </a:t>
            </a:r>
            <a:r>
              <a:rPr lang="es-ES" sz="1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condiciones físicas y químicas </a:t>
            </a:r>
            <a:r>
              <a:rPr lang="es-ES" sz="15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 las que está expuesta, y que podrían llegar a provocar su degradación como consecuencia de efectos diferentes a las cargas y solicitaciones consideradas en el análisis estructural. </a:t>
            </a:r>
            <a:endParaRPr lang="en-GB" sz="15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8" name="Picture 7" descr="pantal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280" y="4177768"/>
            <a:ext cx="2376264" cy="262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ict00120nq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4" b="7264"/>
          <a:stretch/>
        </p:blipFill>
        <p:spPr bwMode="auto">
          <a:xfrm>
            <a:off x="56456" y="4183843"/>
            <a:ext cx="3600400" cy="261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8" descr="corrosió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" r="2714"/>
          <a:stretch/>
        </p:blipFill>
        <p:spPr bwMode="auto">
          <a:xfrm>
            <a:off x="3728864" y="4184437"/>
            <a:ext cx="3672408" cy="261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928664" y="3320581"/>
            <a:ext cx="2376264" cy="6124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766763">
              <a:lnSpc>
                <a:spcPct val="130000"/>
              </a:lnSpc>
              <a:spcBef>
                <a:spcPts val="0"/>
              </a:spcBef>
            </a:pPr>
            <a:r>
              <a:rPr lang="es-E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Agresividad ambiental                </a:t>
            </a:r>
            <a:r>
              <a:rPr lang="es-ES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Tipos de ambiente</a:t>
            </a:r>
            <a:endParaRPr lang="es-ES" sz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007006" y="3317246"/>
            <a:ext cx="3186354" cy="6124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766763">
              <a:lnSpc>
                <a:spcPct val="130000"/>
              </a:lnSpc>
              <a:spcBef>
                <a:spcPts val="0"/>
              </a:spcBef>
            </a:pPr>
            <a:r>
              <a:rPr lang="es-E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Estrategia de durabilidad                </a:t>
            </a:r>
            <a:r>
              <a:rPr lang="es-ES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Garantizar cumplimiento de la vida útil</a:t>
            </a:r>
            <a:endParaRPr lang="es-ES" sz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538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7. Criterios generales para las estructuras de 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560512" y="1198704"/>
            <a:ext cx="7560840" cy="3947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Artículo 27.2 Exigencias específicas de las estructuras de </a:t>
            </a:r>
            <a:r>
              <a:rPr lang="es-ES" sz="1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hormigón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10399FA-CBC8-40CD-95DD-1DF94106B03D}"/>
              </a:ext>
            </a:extLst>
          </p:cNvPr>
          <p:cNvSpPr txBox="1"/>
          <p:nvPr/>
        </p:nvSpPr>
        <p:spPr>
          <a:xfrm>
            <a:off x="704528" y="1700808"/>
            <a:ext cx="9042421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Limitación de </a:t>
            </a:r>
            <a:r>
              <a:rPr lang="es-ES" sz="1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las </a:t>
            </a:r>
            <a:r>
              <a:rPr lang="es-ES" sz="1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aberturas </a:t>
            </a:r>
            <a:r>
              <a:rPr lang="es-ES" sz="1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 fisura,</a:t>
            </a:r>
            <a:r>
              <a:rPr lang="es-ES" sz="1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que no serán superiores a las máximas, </a:t>
            </a:r>
            <a:r>
              <a:rPr lang="es-ES" sz="1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w</a:t>
            </a:r>
            <a:r>
              <a:rPr lang="es-ES" sz="13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max</a:t>
            </a:r>
            <a:r>
              <a:rPr lang="es-ES" sz="1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s-ES" sz="1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recogidas en la tabla 27.2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2279741"/>
            <a:ext cx="7072089" cy="425329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072" y="4869160"/>
            <a:ext cx="6792928" cy="1241940"/>
          </a:xfrm>
          <a:prstGeom prst="rect">
            <a:avLst/>
          </a:prstGeom>
        </p:spPr>
      </p:pic>
      <p:sp>
        <p:nvSpPr>
          <p:cNvPr id="8" name="Flecha curvada hacia arriba 7"/>
          <p:cNvSpPr/>
          <p:nvPr/>
        </p:nvSpPr>
        <p:spPr>
          <a:xfrm rot="19862164">
            <a:off x="7068110" y="6178407"/>
            <a:ext cx="650234" cy="278948"/>
          </a:xfrm>
          <a:prstGeom prst="curvedUpArrow">
            <a:avLst>
              <a:gd name="adj1" fmla="val 25000"/>
              <a:gd name="adj2" fmla="val 81029"/>
              <a:gd name="adj3" fmla="val 397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444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9. Durabilidad de las estructuras de </a:t>
            </a: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136576" y="1192977"/>
            <a:ext cx="6840760" cy="5078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¿Cómo conseguir una calidad adecuada del hormigón</a:t>
            </a:r>
            <a:r>
              <a:rPr lang="es-E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?</a:t>
            </a:r>
          </a:p>
        </p:txBody>
      </p:sp>
      <p:grpSp>
        <p:nvGrpSpPr>
          <p:cNvPr id="53" name="Grupo 52"/>
          <p:cNvGrpSpPr/>
          <p:nvPr/>
        </p:nvGrpSpPr>
        <p:grpSpPr>
          <a:xfrm>
            <a:off x="1000970" y="1700808"/>
            <a:ext cx="8136904" cy="2376264"/>
            <a:chOff x="856954" y="1700808"/>
            <a:chExt cx="8136904" cy="2376264"/>
          </a:xfrm>
        </p:grpSpPr>
        <p:sp>
          <p:nvSpPr>
            <p:cNvPr id="4" name="Rectangle 7"/>
            <p:cNvSpPr>
              <a:spLocks noChangeArrowheads="1"/>
            </p:cNvSpPr>
            <p:nvPr/>
          </p:nvSpPr>
          <p:spPr bwMode="auto">
            <a:xfrm>
              <a:off x="856954" y="1700808"/>
              <a:ext cx="8136904" cy="41485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lvl="2" algn="just">
                <a:lnSpc>
                  <a:spcPct val="150000"/>
                </a:lnSpc>
                <a:spcBef>
                  <a:spcPts val="0"/>
                </a:spcBef>
                <a:buSzPct val="65000"/>
              </a:pPr>
              <a:r>
                <a:rPr lang="es-ES" sz="1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Artículo 43. </a:t>
              </a:r>
              <a:r>
                <a:rPr lang="es-E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Estrategia de durabilidad </a:t>
              </a:r>
              <a:r>
                <a:rPr lang="es-ES" sz="1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en los elementos de </a:t>
              </a:r>
              <a:r>
                <a:rPr lang="es-ES" sz="16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hormigón</a:t>
              </a:r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2600" y="2167900"/>
              <a:ext cx="6296372" cy="1909172"/>
            </a:xfrm>
            <a:prstGeom prst="rect">
              <a:avLst/>
            </a:prstGeom>
          </p:spPr>
        </p:pic>
      </p:grpSp>
      <p:pic>
        <p:nvPicPr>
          <p:cNvPr id="45" name="Picture 6" descr="goteró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2" y="5436477"/>
            <a:ext cx="3050299" cy="130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12" y="5290777"/>
            <a:ext cx="2030132" cy="1522599"/>
          </a:xfrm>
          <a:prstGeom prst="rect">
            <a:avLst/>
          </a:prstGeom>
        </p:spPr>
      </p:pic>
      <p:graphicFrame>
        <p:nvGraphicFramePr>
          <p:cNvPr id="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7083537"/>
              </p:ext>
            </p:extLst>
          </p:nvPr>
        </p:nvGraphicFramePr>
        <p:xfrm>
          <a:off x="6033120" y="5290777"/>
          <a:ext cx="1728192" cy="1522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r:id="rId6" imgW="3352381" imgH="3333333" progId="Paint.Picture">
                  <p:embed/>
                </p:oleObj>
              </mc:Choice>
              <mc:Fallback>
                <p:oleObj r:id="rId6" imgW="3352381" imgH="3333333" progId="Paint.Picture">
                  <p:embed/>
                  <p:pic>
                    <p:nvPicPr>
                      <p:cNvPr id="491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40"/>
                      <a:stretch>
                        <a:fillRect/>
                      </a:stretch>
                    </p:blipFill>
                    <p:spPr bwMode="auto">
                      <a:xfrm>
                        <a:off x="6033120" y="5290777"/>
                        <a:ext cx="1728192" cy="15225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" name="Imagen 48">
            <a:extLst>
              <a:ext uri="{FF2B5EF4-FFF2-40B4-BE49-F238E27FC236}">
                <a16:creationId xmlns:a16="http://schemas.microsoft.com/office/drawing/2014/main" id="{2B372B08-E4EB-4543-9BF2-88A6765013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815" t="21590" r="2586" b="19003"/>
          <a:stretch/>
        </p:blipFill>
        <p:spPr>
          <a:xfrm>
            <a:off x="3152800" y="5290777"/>
            <a:ext cx="2846419" cy="1522599"/>
          </a:xfrm>
          <a:prstGeom prst="rect">
            <a:avLst/>
          </a:prstGeom>
        </p:spPr>
      </p:pic>
      <p:grpSp>
        <p:nvGrpSpPr>
          <p:cNvPr id="55" name="Grupo 54"/>
          <p:cNvGrpSpPr/>
          <p:nvPr/>
        </p:nvGrpSpPr>
        <p:grpSpPr>
          <a:xfrm>
            <a:off x="1000970" y="4208660"/>
            <a:ext cx="8560542" cy="737755"/>
            <a:chOff x="856954" y="4208660"/>
            <a:chExt cx="8560542" cy="737755"/>
          </a:xfrm>
        </p:grpSpPr>
        <p:grpSp>
          <p:nvGrpSpPr>
            <p:cNvPr id="54" name="Grupo 53"/>
            <p:cNvGrpSpPr/>
            <p:nvPr/>
          </p:nvGrpSpPr>
          <p:grpSpPr>
            <a:xfrm>
              <a:off x="856954" y="4208660"/>
              <a:ext cx="8560542" cy="732508"/>
              <a:chOff x="856954" y="4208660"/>
              <a:chExt cx="8560542" cy="732508"/>
            </a:xfrm>
          </p:grpSpPr>
          <p:sp>
            <p:nvSpPr>
              <p:cNvPr id="50" name="Rectangle 7"/>
              <p:cNvSpPr>
                <a:spLocks noChangeArrowheads="1"/>
              </p:cNvSpPr>
              <p:nvPr/>
            </p:nvSpPr>
            <p:spPr bwMode="auto">
              <a:xfrm>
                <a:off x="856954" y="4208660"/>
                <a:ext cx="8560542" cy="73250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lvl="2" algn="just">
                  <a:lnSpc>
                    <a:spcPct val="130000"/>
                  </a:lnSpc>
                  <a:spcBef>
                    <a:spcPts val="0"/>
                  </a:spcBef>
                  <a:buSzPct val="65000"/>
                </a:pPr>
                <a:r>
                  <a:rPr lang="es-ES" sz="16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itchFamily="34" charset="0"/>
                  </a:rPr>
                  <a:t>Artículo 44. </a:t>
                </a:r>
                <a:r>
                  <a:rPr lang="es-ES" sz="16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itchFamily="34" charset="0"/>
                  </a:rPr>
                  <a:t>Consideraciones adicionales </a:t>
                </a:r>
                <a:r>
                  <a:rPr lang="es-ES" sz="16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itchFamily="34" charset="0"/>
                  </a:rPr>
                  <a:t>específicas en función de la clase de </a:t>
                </a:r>
                <a:r>
                  <a:rPr lang="es-ES" sz="1600" dirty="0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itchFamily="34" charset="0"/>
                  </a:rPr>
                  <a:t>		    exposición</a:t>
                </a:r>
                <a:endParaRPr lang="es-ES" sz="1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endParaRPr>
              </a:p>
            </p:txBody>
          </p:sp>
          <p:cxnSp>
            <p:nvCxnSpPr>
              <p:cNvPr id="51" name="Conector recto de flecha 50"/>
              <p:cNvCxnSpPr/>
              <p:nvPr/>
            </p:nvCxnSpPr>
            <p:spPr>
              <a:xfrm>
                <a:off x="3368824" y="4752000"/>
                <a:ext cx="504056" cy="0"/>
              </a:xfrm>
              <a:prstGeom prst="straightConnector1">
                <a:avLst/>
              </a:prstGeom>
              <a:ln w="571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Rectangle 7"/>
            <p:cNvSpPr>
              <a:spLocks noChangeArrowheads="1"/>
            </p:cNvSpPr>
            <p:nvPr/>
          </p:nvSpPr>
          <p:spPr bwMode="auto">
            <a:xfrm>
              <a:off x="4016896" y="4554000"/>
              <a:ext cx="4176464" cy="3924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lvl="2" algn="just">
                <a:lnSpc>
                  <a:spcPct val="130000"/>
                </a:lnSpc>
                <a:spcBef>
                  <a:spcPts val="0"/>
                </a:spcBef>
                <a:buSzPct val="65000"/>
              </a:pPr>
              <a:r>
                <a:rPr lang="es-ES" sz="15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Recubrimientos según ambiente</a:t>
              </a:r>
              <a:endParaRPr lang="es-ES" sz="15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7984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9. Durabilidad de las estructuras de </a:t>
            </a: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60512" y="1141935"/>
            <a:ext cx="8136904" cy="4148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43.2 Prescripciones respecto a la </a:t>
            </a:r>
            <a:r>
              <a:rPr lang="es-E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calidad del </a:t>
            </a:r>
            <a:r>
              <a:rPr 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hormigón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04528" y="1556792"/>
            <a:ext cx="8136904" cy="3947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43.2.1 Requisitos mínimos de </a:t>
            </a:r>
            <a:r>
              <a:rPr lang="es-ES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dosificación </a:t>
            </a:r>
            <a:r>
              <a:rPr lang="es-ES" sz="1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del hormigón </a:t>
            </a:r>
            <a:endParaRPr lang="es-ES" sz="15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1988840"/>
            <a:ext cx="9845760" cy="2340000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6213176" y="3365992"/>
            <a:ext cx="3668584" cy="927104"/>
            <a:chOff x="6213176" y="3438000"/>
            <a:chExt cx="3668584" cy="927104"/>
          </a:xfrm>
        </p:grpSpPr>
        <p:sp>
          <p:nvSpPr>
            <p:cNvPr id="5" name="Rectángulo 4"/>
            <p:cNvSpPr/>
            <p:nvPr/>
          </p:nvSpPr>
          <p:spPr>
            <a:xfrm>
              <a:off x="6213176" y="3438000"/>
              <a:ext cx="324000" cy="21602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6933256" y="3438000"/>
              <a:ext cx="324000" cy="21602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8733456" y="3672024"/>
              <a:ext cx="1148304" cy="69308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36000" y="4437112"/>
            <a:ext cx="9864000" cy="2287958"/>
            <a:chOff x="36000" y="4437112"/>
            <a:chExt cx="9864000" cy="2287958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0" y="4437112"/>
              <a:ext cx="9864000" cy="1650053"/>
            </a:xfrm>
            <a:prstGeom prst="rect">
              <a:avLst/>
            </a:prstGeom>
          </p:spPr>
        </p:pic>
        <p:cxnSp>
          <p:nvCxnSpPr>
            <p:cNvPr id="10" name="Conector recto 9"/>
            <p:cNvCxnSpPr/>
            <p:nvPr/>
          </p:nvCxnSpPr>
          <p:spPr>
            <a:xfrm>
              <a:off x="4628964" y="4625992"/>
              <a:ext cx="29883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061" y="6149561"/>
              <a:ext cx="6724371" cy="575509"/>
            </a:xfrm>
            <a:prstGeom prst="rect">
              <a:avLst/>
            </a:prstGeom>
          </p:spPr>
        </p:pic>
      </p:grpSp>
      <p:pic>
        <p:nvPicPr>
          <p:cNvPr id="23" name="Picture 2" descr="Fondo del hormigón poroso imagen de archivo. Imagen de gris - 77814723">
            <a:extLst>
              <a:ext uri="{FF2B5EF4-FFF2-40B4-BE49-F238E27FC236}">
                <a16:creationId xmlns:a16="http://schemas.microsoft.com/office/drawing/2014/main" id="{4E55C8C2-99B7-4F87-A866-41259ABFB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1"/>
          <a:stretch/>
        </p:blipFill>
        <p:spPr bwMode="auto">
          <a:xfrm>
            <a:off x="8270384" y="1043124"/>
            <a:ext cx="1597489" cy="100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977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9. Durabilidad de las estructuras de </a:t>
            </a: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60512" y="1141935"/>
            <a:ext cx="8136904" cy="4148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43.2 Prescripciones respecto a la </a:t>
            </a:r>
            <a:r>
              <a:rPr lang="es-E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calidad del </a:t>
            </a:r>
            <a:r>
              <a:rPr 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hormigón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04528" y="1556792"/>
            <a:ext cx="8136904" cy="3947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43.2.1 Requisitos mínimos de </a:t>
            </a:r>
            <a:r>
              <a:rPr lang="es-ES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dosificación </a:t>
            </a:r>
            <a:r>
              <a:rPr lang="es-ES" sz="1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del hormigón </a:t>
            </a:r>
            <a:endParaRPr lang="es-ES" sz="15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02DBE7C-CFC6-4D56-9189-33CE4E67653E}"/>
              </a:ext>
            </a:extLst>
          </p:cNvPr>
          <p:cNvSpPr txBox="1"/>
          <p:nvPr/>
        </p:nvSpPr>
        <p:spPr>
          <a:xfrm>
            <a:off x="560512" y="2050539"/>
            <a:ext cx="9073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SzPct val="75000"/>
              <a:buFont typeface="Wingdings" panose="05000000000000000000" pitchFamily="2" charset="2"/>
              <a:buChar char="§"/>
            </a:pPr>
            <a:r>
              <a:rPr lang="es-ES" sz="14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El empleo </a:t>
            </a:r>
            <a:r>
              <a:rPr lang="es-ES" sz="1400" dirty="0">
                <a:solidFill>
                  <a:srgbClr val="003454"/>
                </a:solidFill>
                <a:latin typeface="Century Gothic" panose="020B0502020202020204" pitchFamily="34" charset="0"/>
              </a:rPr>
              <a:t>de </a:t>
            </a:r>
            <a:r>
              <a:rPr lang="es-ES" sz="1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cementos </a:t>
            </a:r>
            <a:r>
              <a:rPr lang="es-ES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de categoría resistente superior </a:t>
            </a:r>
            <a:r>
              <a:rPr lang="es-ES" sz="1400" dirty="0">
                <a:solidFill>
                  <a:srgbClr val="003454"/>
                </a:solidFill>
                <a:latin typeface="Century Gothic" panose="020B0502020202020204" pitchFamily="34" charset="0"/>
              </a:rPr>
              <a:t>(42,5 o 52,5) podría dar lugar a </a:t>
            </a:r>
            <a:r>
              <a:rPr lang="es-ES" sz="14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valores </a:t>
            </a:r>
            <a:r>
              <a:rPr lang="es-ES" sz="1400" dirty="0">
                <a:solidFill>
                  <a:srgbClr val="003454"/>
                </a:solidFill>
                <a:latin typeface="Century Gothic" panose="020B0502020202020204" pitchFamily="34" charset="0"/>
              </a:rPr>
              <a:t>más elevados (dependiendo de la naturaleza de los áridos</a:t>
            </a:r>
            <a:r>
              <a:rPr lang="es-ES" sz="14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…)</a:t>
            </a:r>
          </a:p>
          <a:p>
            <a:pPr marL="285750" indent="-285750">
              <a:spcBef>
                <a:spcPts val="1200"/>
              </a:spcBef>
              <a:buSzPct val="75000"/>
              <a:buFont typeface="Wingdings" panose="05000000000000000000" pitchFamily="2" charset="2"/>
              <a:buChar char="§"/>
            </a:pPr>
            <a:r>
              <a:rPr lang="es-ES" sz="14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Cuando </a:t>
            </a:r>
            <a:r>
              <a:rPr lang="es-ES" sz="1400" dirty="0">
                <a:solidFill>
                  <a:srgbClr val="003454"/>
                </a:solidFill>
                <a:latin typeface="Century Gothic" panose="020B0502020202020204" pitchFamily="34" charset="0"/>
              </a:rPr>
              <a:t>no se alcance la resistencia mínima esperada se </a:t>
            </a:r>
            <a:r>
              <a:rPr lang="es-ES" sz="14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deberá </a:t>
            </a:r>
            <a:r>
              <a:rPr lang="es-ES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comprobar </a:t>
            </a:r>
            <a:r>
              <a:rPr lang="es-ES" sz="1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experimentalmente </a:t>
            </a:r>
            <a:r>
              <a:rPr lang="es-ES" sz="14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reproduciendo </a:t>
            </a:r>
            <a:r>
              <a:rPr lang="es-ES" sz="1400" dirty="0">
                <a:solidFill>
                  <a:srgbClr val="003454"/>
                </a:solidFill>
                <a:latin typeface="Century Gothic" panose="020B0502020202020204" pitchFamily="34" charset="0"/>
              </a:rPr>
              <a:t>en laboratorio la dosificación definida y comprobando a distintas edades la resistencia </a:t>
            </a:r>
            <a:r>
              <a:rPr lang="es-ES" sz="14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mecánica, que </a:t>
            </a:r>
            <a:r>
              <a:rPr lang="es-ES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no debería ser inferior en más de 5 </a:t>
            </a:r>
            <a:r>
              <a:rPr lang="es-ES" sz="1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MPa </a:t>
            </a:r>
            <a:r>
              <a:rPr lang="es-ES" sz="1400" dirty="0">
                <a:solidFill>
                  <a:srgbClr val="003454"/>
                </a:solidFill>
                <a:latin typeface="Century Gothic" panose="020B0502020202020204" pitchFamily="34" charset="0"/>
              </a:rPr>
              <a:t>a la </a:t>
            </a:r>
            <a:r>
              <a:rPr lang="es-ES" sz="14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de la </a:t>
            </a:r>
            <a:r>
              <a:rPr lang="es-ES" sz="1400" dirty="0">
                <a:solidFill>
                  <a:srgbClr val="003454"/>
                </a:solidFill>
                <a:latin typeface="Century Gothic" panose="020B0502020202020204" pitchFamily="34" charset="0"/>
              </a:rPr>
              <a:t>tabla 43.2.1.b</a:t>
            </a:r>
            <a:r>
              <a:rPr lang="es-ES" sz="14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.</a:t>
            </a:r>
            <a:endParaRPr lang="es-ES" sz="1400" dirty="0">
              <a:latin typeface="Century Gothic" panose="020B0502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02DBE7C-CFC6-4D56-9189-33CE4E67653E}"/>
              </a:ext>
            </a:extLst>
          </p:cNvPr>
          <p:cNvSpPr txBox="1"/>
          <p:nvPr/>
        </p:nvSpPr>
        <p:spPr>
          <a:xfrm>
            <a:off x="560512" y="3473002"/>
            <a:ext cx="907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SzPct val="75000"/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rgbClr val="003454"/>
                </a:solidFill>
                <a:latin typeface="Century Gothic" panose="020B0502020202020204" pitchFamily="34" charset="0"/>
              </a:rPr>
              <a:t>El elemento estructural puede estar expuesto a más de una clase de exposición por lo que se fijará la </a:t>
            </a:r>
            <a:r>
              <a:rPr lang="es-ES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dosificación más exigente correspondiente a la clase más </a:t>
            </a:r>
            <a:r>
              <a:rPr lang="es-ES" sz="1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agresiva</a:t>
            </a:r>
            <a:endParaRPr lang="es-ES" sz="1400" dirty="0">
              <a:solidFill>
                <a:srgbClr val="003454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02DBE7C-CFC6-4D56-9189-33CE4E67653E}"/>
              </a:ext>
            </a:extLst>
          </p:cNvPr>
          <p:cNvSpPr txBox="1"/>
          <p:nvPr/>
        </p:nvSpPr>
        <p:spPr>
          <a:xfrm>
            <a:off x="560512" y="4095246"/>
            <a:ext cx="921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200"/>
              </a:spcBef>
              <a:buSzPct val="75000"/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rgbClr val="003454"/>
                </a:solidFill>
                <a:latin typeface="Century Gothic" panose="020B0502020202020204" pitchFamily="34" charset="0"/>
              </a:rPr>
              <a:t>La </a:t>
            </a:r>
            <a:r>
              <a:rPr lang="es-ES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resistencia a compresión por durabilidad </a:t>
            </a:r>
            <a:r>
              <a:rPr lang="es-ES" sz="1400" dirty="0">
                <a:solidFill>
                  <a:srgbClr val="003454"/>
                </a:solidFill>
                <a:latin typeface="Century Gothic" panose="020B0502020202020204" pitchFamily="34" charset="0"/>
              </a:rPr>
              <a:t>(tabla 43.2.1.b) se tendrá en cuenta en la tipificación </a:t>
            </a:r>
            <a:r>
              <a:rPr lang="es-ES" sz="14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   (</a:t>
            </a:r>
            <a:r>
              <a:rPr lang="es-ES" sz="1400" dirty="0">
                <a:solidFill>
                  <a:srgbClr val="003454"/>
                </a:solidFill>
                <a:latin typeface="Century Gothic" panose="020B0502020202020204" pitchFamily="34" charset="0"/>
              </a:rPr>
              <a:t>T - R / C / TM / A) siendo congruente con la clase de exposición </a:t>
            </a:r>
            <a:r>
              <a:rPr lang="es-ES" sz="14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si </a:t>
            </a:r>
            <a:r>
              <a:rPr lang="es-ES" sz="1400" dirty="0">
                <a:solidFill>
                  <a:srgbClr val="003454"/>
                </a:solidFill>
                <a:latin typeface="Century Gothic" panose="020B0502020202020204" pitchFamily="34" charset="0"/>
              </a:rPr>
              <a:t>esta es más alta que la de </a:t>
            </a:r>
            <a:r>
              <a:rPr lang="es-ES" sz="14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cálculo</a:t>
            </a:r>
            <a:endParaRPr lang="es-ES" sz="1400" dirty="0">
              <a:solidFill>
                <a:srgbClr val="003454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5762FD5-0278-4BD8-90B1-646A4C10A90B}"/>
              </a:ext>
            </a:extLst>
          </p:cNvPr>
          <p:cNvSpPr txBox="1"/>
          <p:nvPr/>
        </p:nvSpPr>
        <p:spPr>
          <a:xfrm>
            <a:off x="1722944" y="6248345"/>
            <a:ext cx="7550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Prevalece </a:t>
            </a:r>
            <a:r>
              <a:rPr lang="es-E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la resistencia mínima asociada a la clase de exposición si es mayor </a:t>
            </a:r>
            <a:r>
              <a:rPr lang="es-E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que </a:t>
            </a:r>
            <a:r>
              <a:rPr lang="es-E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la </a:t>
            </a:r>
            <a:r>
              <a:rPr lang="es-E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 cálculo</a:t>
            </a:r>
            <a:endParaRPr lang="es-E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35" name="Grupo 34"/>
          <p:cNvGrpSpPr/>
          <p:nvPr/>
        </p:nvGrpSpPr>
        <p:grpSpPr>
          <a:xfrm>
            <a:off x="1064568" y="4869160"/>
            <a:ext cx="8424936" cy="646331"/>
            <a:chOff x="1064568" y="4869160"/>
            <a:chExt cx="8424936" cy="646331"/>
          </a:xfrm>
        </p:grpSpPr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D5762FD5-0278-4BD8-90B1-646A4C10A90B}"/>
                </a:ext>
              </a:extLst>
            </p:cNvPr>
            <p:cNvSpPr txBox="1"/>
            <p:nvPr/>
          </p:nvSpPr>
          <p:spPr>
            <a:xfrm>
              <a:off x="1064568" y="4869160"/>
              <a:ext cx="8424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4738"/>
              <a:r>
                <a:rPr lang="es-ES" sz="12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Ejemplo: </a:t>
              </a:r>
              <a:r>
                <a:rPr lang="es-ES" sz="1200" dirty="0" smtClean="0">
                  <a:solidFill>
                    <a:srgbClr val="003454"/>
                  </a:solidFill>
                  <a:latin typeface="Century Gothic" panose="020B0502020202020204" pitchFamily="34" charset="0"/>
                </a:rPr>
                <a:t>Canal de agua de HA en zona de heladas sin sales. Resistencia </a:t>
              </a:r>
              <a:r>
                <a:rPr lang="es-ES" sz="1200" dirty="0">
                  <a:solidFill>
                    <a:srgbClr val="003454"/>
                  </a:solidFill>
                  <a:latin typeface="Century Gothic" panose="020B0502020202020204" pitchFamily="34" charset="0"/>
                </a:rPr>
                <a:t>según </a:t>
              </a:r>
              <a:r>
                <a:rPr lang="es-ES" sz="1200" dirty="0" smtClean="0">
                  <a:solidFill>
                    <a:srgbClr val="003454"/>
                  </a:solidFill>
                  <a:latin typeface="Century Gothic" panose="020B0502020202020204" pitchFamily="34" charset="0"/>
                </a:rPr>
                <a:t>cálculo </a:t>
              </a:r>
              <a:r>
                <a:rPr lang="es-ES" sz="1200" dirty="0">
                  <a:solidFill>
                    <a:srgbClr val="003454"/>
                  </a:solidFill>
                  <a:latin typeface="Century Gothic" panose="020B0502020202020204" pitchFamily="34" charset="0"/>
                </a:rPr>
                <a:t>estructural </a:t>
              </a:r>
              <a:r>
                <a:rPr lang="es-ES" sz="1200" dirty="0" smtClean="0">
                  <a:solidFill>
                    <a:srgbClr val="003454"/>
                  </a:solidFill>
                  <a:latin typeface="Century Gothic" panose="020B0502020202020204" pitchFamily="34" charset="0"/>
                </a:rPr>
                <a:t>25 </a:t>
              </a:r>
              <a:r>
                <a:rPr lang="es-ES" sz="1200" dirty="0">
                  <a:solidFill>
                    <a:srgbClr val="003454"/>
                  </a:solidFill>
                  <a:latin typeface="Century Gothic" panose="020B0502020202020204" pitchFamily="34" charset="0"/>
                </a:rPr>
                <a:t>MPa</a:t>
              </a:r>
            </a:p>
            <a:p>
              <a:endParaRPr lang="es-ES" sz="1200" dirty="0">
                <a:solidFill>
                  <a:srgbClr val="003454"/>
                </a:solidFill>
                <a:latin typeface="Century Gothic" panose="020B0502020202020204" pitchFamily="34" charset="0"/>
              </a:endParaRPr>
            </a:p>
            <a:p>
              <a:pPr>
                <a:tabLst>
                  <a:tab pos="1074738" algn="l"/>
                </a:tabLst>
              </a:pPr>
              <a:r>
                <a:rPr lang="es-ES" sz="1200" dirty="0">
                  <a:solidFill>
                    <a:srgbClr val="003454"/>
                  </a:solidFill>
                  <a:latin typeface="Century Gothic" panose="020B0502020202020204" pitchFamily="34" charset="0"/>
                </a:rPr>
                <a:t> </a:t>
              </a:r>
              <a:r>
                <a:rPr lang="es-ES" sz="1200" dirty="0" smtClean="0">
                  <a:solidFill>
                    <a:srgbClr val="003454"/>
                  </a:solidFill>
                  <a:latin typeface="Century Gothic" panose="020B0502020202020204" pitchFamily="34" charset="0"/>
                </a:rPr>
                <a:t>               Clases de exposición XC1 y XF3               </a:t>
              </a:r>
              <a:r>
                <a:rPr lang="es-ES" sz="1200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Dosificación XF3: </a:t>
              </a:r>
              <a:r>
                <a:rPr lang="es-ES" sz="1200" dirty="0" smtClean="0">
                  <a:solidFill>
                    <a:srgbClr val="003454"/>
                  </a:solidFill>
                  <a:latin typeface="Century Gothic" panose="020B0502020202020204" pitchFamily="34" charset="0"/>
                </a:rPr>
                <a:t>contenido </a:t>
              </a:r>
              <a:r>
                <a:rPr lang="es-ES" sz="12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cemento ≥ </a:t>
              </a:r>
              <a:r>
                <a:rPr lang="es-ES" sz="1200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300kg y a/c </a:t>
              </a:r>
              <a:r>
                <a:rPr lang="es-ES" sz="12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≤ </a:t>
              </a:r>
              <a:r>
                <a:rPr lang="es-ES" sz="1200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0,55</a:t>
              </a:r>
              <a:endParaRPr lang="es-ES" sz="12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29" name="Conector recto de flecha 28"/>
            <p:cNvCxnSpPr/>
            <p:nvPr/>
          </p:nvCxnSpPr>
          <p:spPr>
            <a:xfrm>
              <a:off x="4304928" y="5373216"/>
              <a:ext cx="360040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ángulo 29"/>
          <p:cNvSpPr/>
          <p:nvPr/>
        </p:nvSpPr>
        <p:spPr>
          <a:xfrm>
            <a:off x="2238463" y="5713511"/>
            <a:ext cx="1994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HA-</a:t>
            </a:r>
            <a:r>
              <a:rPr lang="pt-BR" sz="1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25</a:t>
            </a:r>
            <a:r>
              <a:rPr lang="pt-BR" sz="14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/B/20/XC1+XF3</a:t>
            </a:r>
            <a:endParaRPr lang="es-ES" sz="1400" dirty="0">
              <a:solidFill>
                <a:srgbClr val="003454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0" name="Grupo 39"/>
          <p:cNvGrpSpPr/>
          <p:nvPr/>
        </p:nvGrpSpPr>
        <p:grpSpPr>
          <a:xfrm>
            <a:off x="2520000" y="5672931"/>
            <a:ext cx="4283441" cy="432048"/>
            <a:chOff x="2520000" y="5672931"/>
            <a:chExt cx="4283441" cy="432048"/>
          </a:xfrm>
        </p:grpSpPr>
        <p:grpSp>
          <p:nvGrpSpPr>
            <p:cNvPr id="37" name="Grupo 36"/>
            <p:cNvGrpSpPr/>
            <p:nvPr/>
          </p:nvGrpSpPr>
          <p:grpSpPr>
            <a:xfrm>
              <a:off x="4304928" y="5713510"/>
              <a:ext cx="2498513" cy="307777"/>
              <a:chOff x="4304928" y="5713510"/>
              <a:chExt cx="2498513" cy="307777"/>
            </a:xfrm>
          </p:grpSpPr>
          <p:cxnSp>
            <p:nvCxnSpPr>
              <p:cNvPr id="31" name="Conector recto de flecha 30"/>
              <p:cNvCxnSpPr/>
              <p:nvPr/>
            </p:nvCxnSpPr>
            <p:spPr>
              <a:xfrm>
                <a:off x="4304928" y="5877272"/>
                <a:ext cx="360040" cy="0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ángulo 31"/>
              <p:cNvSpPr/>
              <p:nvPr/>
            </p:nvSpPr>
            <p:spPr>
              <a:xfrm>
                <a:off x="4808984" y="5713510"/>
                <a:ext cx="199445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1400" dirty="0" smtClean="0">
                    <a:solidFill>
                      <a:srgbClr val="003454"/>
                    </a:solidFill>
                    <a:latin typeface="Century Gothic" panose="020B0502020202020204" pitchFamily="34" charset="0"/>
                  </a:rPr>
                  <a:t>HA-</a:t>
                </a:r>
                <a:r>
                  <a:rPr lang="pt-BR" sz="1400" dirty="0" smtClean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30</a:t>
                </a:r>
                <a:r>
                  <a:rPr lang="pt-BR" sz="1400" dirty="0" smtClean="0">
                    <a:solidFill>
                      <a:srgbClr val="003454"/>
                    </a:solidFill>
                    <a:latin typeface="Century Gothic" panose="020B0502020202020204" pitchFamily="34" charset="0"/>
                  </a:rPr>
                  <a:t>/B/20/XC1+XF3</a:t>
                </a:r>
                <a:endParaRPr lang="es-ES" sz="1400" dirty="0">
                  <a:solidFill>
                    <a:srgbClr val="003454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34" name="Multiplicar 33"/>
            <p:cNvSpPr/>
            <p:nvPr/>
          </p:nvSpPr>
          <p:spPr>
            <a:xfrm>
              <a:off x="2520000" y="5672931"/>
              <a:ext cx="432048" cy="432048"/>
            </a:xfrm>
            <a:prstGeom prst="mathMultiply">
              <a:avLst>
                <a:gd name="adj1" fmla="val 0"/>
              </a:avLst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684473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8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9. Durabilidad de las estructuras de </a:t>
            </a: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60512" y="1141935"/>
            <a:ext cx="8136904" cy="41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43.3 Medidas frente a </a:t>
            </a:r>
            <a:r>
              <a:rPr lang="es-E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agresividades </a:t>
            </a:r>
            <a:r>
              <a:rPr 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específicas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76536" y="1556792"/>
            <a:ext cx="8136904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43.3.1 Protección de las armaduras frente a la </a:t>
            </a:r>
            <a:r>
              <a:rPr lang="es-E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corrosión</a:t>
            </a: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(XC, XS y XD)</a:t>
            </a:r>
            <a:endParaRPr lang="es-ES" sz="1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02DBE7C-CFC6-4D56-9189-33CE4E67653E}"/>
              </a:ext>
            </a:extLst>
          </p:cNvPr>
          <p:cNvSpPr txBox="1"/>
          <p:nvPr/>
        </p:nvSpPr>
        <p:spPr>
          <a:xfrm>
            <a:off x="1424608" y="1988840"/>
            <a:ext cx="8280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SzPct val="75000"/>
              <a:buFont typeface="Wingdings" panose="05000000000000000000" pitchFamily="2" charset="2"/>
              <a:buChar char="§"/>
            </a:pPr>
            <a:r>
              <a:rPr lang="es-ES" sz="12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Dosificación y recubrimientos</a:t>
            </a:r>
          </a:p>
          <a:p>
            <a:pPr marL="285750" indent="-285750">
              <a:spcBef>
                <a:spcPts val="1200"/>
              </a:spcBef>
              <a:buSzPct val="75000"/>
              <a:buFont typeface="Wingdings" panose="05000000000000000000" pitchFamily="2" charset="2"/>
              <a:buChar char="§"/>
            </a:pPr>
            <a:r>
              <a:rPr lang="es-ES" sz="12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Protección superficial </a:t>
            </a:r>
            <a:r>
              <a:rPr lang="es-ES" sz="12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del hormigón </a:t>
            </a:r>
            <a:r>
              <a:rPr lang="es-ES" sz="11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(“espesor equivalente” de recubrimiento. Vida inferior a la vida útil)</a:t>
            </a:r>
          </a:p>
          <a:p>
            <a:pPr marL="285750" indent="-285750">
              <a:spcBef>
                <a:spcPts val="1200"/>
              </a:spcBef>
              <a:buSzPct val="75000"/>
              <a:buFont typeface="Wingdings" panose="05000000000000000000" pitchFamily="2" charset="2"/>
              <a:buChar char="§"/>
            </a:pPr>
            <a:r>
              <a:rPr lang="es-ES" sz="12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Productos </a:t>
            </a:r>
            <a:r>
              <a:rPr lang="es-ES" sz="12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inhibidores de la corrosión </a:t>
            </a:r>
            <a:r>
              <a:rPr lang="es-ES" sz="1100" dirty="0">
                <a:solidFill>
                  <a:srgbClr val="003454"/>
                </a:solidFill>
                <a:latin typeface="Century Gothic" panose="020B0502020202020204" pitchFamily="34" charset="0"/>
              </a:rPr>
              <a:t>(</a:t>
            </a:r>
            <a:r>
              <a:rPr lang="es-ES" sz="11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reducción &lt; 10 </a:t>
            </a:r>
            <a:r>
              <a:rPr lang="es-ES" sz="1100" dirty="0">
                <a:solidFill>
                  <a:srgbClr val="003454"/>
                </a:solidFill>
                <a:latin typeface="Century Gothic" panose="020B0502020202020204" pitchFamily="34" charset="0"/>
              </a:rPr>
              <a:t>mm </a:t>
            </a:r>
            <a:r>
              <a:rPr lang="es-ES" sz="11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del recubrimiento)  </a:t>
            </a:r>
          </a:p>
          <a:p>
            <a:pPr marL="285750" indent="-285750">
              <a:spcBef>
                <a:spcPts val="1200"/>
              </a:spcBef>
              <a:buSzPct val="75000"/>
              <a:buFont typeface="Wingdings" panose="05000000000000000000" pitchFamily="2" charset="2"/>
              <a:buChar char="§"/>
            </a:pPr>
            <a:r>
              <a:rPr lang="es-ES" sz="12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Armaduras de comportamiento mejorado, </a:t>
            </a:r>
            <a:r>
              <a:rPr lang="es-ES" sz="12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inoxidables </a:t>
            </a:r>
            <a: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s-ES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s-ES" sz="1100" baseline="-25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min</a:t>
            </a:r>
            <a: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≥ 30 </a:t>
            </a:r>
            <a:r>
              <a:rPr lang="es-ES" sz="11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mm)</a:t>
            </a:r>
            <a:r>
              <a:rPr lang="es-ES" sz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o</a:t>
            </a:r>
            <a:r>
              <a:rPr lang="es-ES" sz="12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galvanizadas </a:t>
            </a:r>
            <a:r>
              <a:rPr lang="es-ES" sz="11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(reducción &lt; 10 mm)</a:t>
            </a:r>
          </a:p>
          <a:p>
            <a:pPr marL="285750" indent="-285750">
              <a:spcBef>
                <a:spcPts val="1200"/>
              </a:spcBef>
              <a:buSzPct val="75000"/>
              <a:buFont typeface="Wingdings" panose="05000000000000000000" pitchFamily="2" charset="2"/>
              <a:buChar char="§"/>
            </a:pPr>
            <a:r>
              <a:rPr lang="es-ES" sz="12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Sistemas de </a:t>
            </a:r>
            <a:r>
              <a:rPr lang="es-ES" sz="12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protección catódica </a:t>
            </a:r>
            <a:r>
              <a:rPr lang="es-ES" sz="11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(ánodos de sacrificio o corriente impresa. Recubrimiento clase XC4) </a:t>
            </a:r>
            <a:r>
              <a:rPr lang="es-ES" sz="12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 </a:t>
            </a:r>
            <a:endParaRPr lang="es-ES" sz="12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488504" y="3702546"/>
            <a:ext cx="9217024" cy="3070297"/>
            <a:chOff x="488504" y="3702546"/>
            <a:chExt cx="9217024" cy="3070297"/>
          </a:xfrm>
        </p:grpSpPr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776536" y="3702546"/>
              <a:ext cx="8136904" cy="4154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lvl="2" algn="just">
                <a:lnSpc>
                  <a:spcPct val="150000"/>
                </a:lnSpc>
                <a:spcBef>
                  <a:spcPts val="0"/>
                </a:spcBef>
                <a:buSzPct val="65000"/>
              </a:pPr>
              <a:r>
                <a:rPr lang="es-ES" sz="1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43.3.2 </a:t>
              </a:r>
              <a:r>
                <a:rPr lang="es-ES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Impermeabilidad</a:t>
              </a:r>
              <a:r>
                <a:rPr lang="es-ES" sz="1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 del </a:t>
              </a:r>
              <a:r>
                <a:rPr lang="es-ES" sz="14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hormigón</a:t>
              </a:r>
              <a:endParaRPr lang="es-E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endParaRP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802DBE7C-CFC6-4D56-9189-33CE4E67653E}"/>
                </a:ext>
              </a:extLst>
            </p:cNvPr>
            <p:cNvSpPr txBox="1"/>
            <p:nvPr/>
          </p:nvSpPr>
          <p:spPr>
            <a:xfrm>
              <a:off x="1424608" y="4176235"/>
              <a:ext cx="82809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1200"/>
                </a:spcBef>
                <a:buSzPct val="75000"/>
                <a:buFont typeface="Wingdings" panose="05000000000000000000" pitchFamily="2" charset="2"/>
                <a:buChar char="§"/>
              </a:pPr>
              <a:r>
                <a:rPr lang="es-ES" sz="1200" dirty="0">
                  <a:solidFill>
                    <a:srgbClr val="003454"/>
                  </a:solidFill>
                  <a:latin typeface="Century Gothic" panose="020B0502020202020204" pitchFamily="34" charset="0"/>
                </a:rPr>
                <a:t>Incluye todas las clases de exposición a excepción de X0 y </a:t>
              </a:r>
              <a:r>
                <a:rPr lang="es-ES" sz="1200" dirty="0" smtClean="0">
                  <a:solidFill>
                    <a:srgbClr val="003454"/>
                  </a:solidFill>
                  <a:latin typeface="Century Gothic" panose="020B0502020202020204" pitchFamily="34" charset="0"/>
                </a:rPr>
                <a:t>XC. Según UNE-EN 12390-8</a:t>
              </a:r>
            </a:p>
          </p:txBody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1A058A97-9397-4EC6-BB32-3A007362F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172" t="24139" r="46094" b="62500"/>
            <a:stretch/>
          </p:blipFill>
          <p:spPr>
            <a:xfrm>
              <a:off x="488504" y="4547154"/>
              <a:ext cx="5112568" cy="1690158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2B372B08-E4EB-4543-9BF2-88A6765013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1590" b="19003"/>
            <a:stretch/>
          </p:blipFill>
          <p:spPr>
            <a:xfrm>
              <a:off x="5712424" y="4660456"/>
              <a:ext cx="3561056" cy="1496827"/>
            </a:xfrm>
            <a:prstGeom prst="rect">
              <a:avLst/>
            </a:prstGeom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558AD04B-58E6-4461-9C76-BE81185335F4}"/>
                </a:ext>
              </a:extLst>
            </p:cNvPr>
            <p:cNvSpPr txBox="1"/>
            <p:nvPr/>
          </p:nvSpPr>
          <p:spPr>
            <a:xfrm>
              <a:off x="688976" y="6237312"/>
              <a:ext cx="8872536" cy="5355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s-ES" sz="1200" dirty="0">
                  <a:solidFill>
                    <a:srgbClr val="003454"/>
                  </a:solidFill>
                  <a:latin typeface="Century Gothic" panose="020B0502020202020204" pitchFamily="34" charset="0"/>
                </a:rPr>
                <a:t>La penetración de agua </a:t>
              </a:r>
              <a:r>
                <a:rPr lang="es-ES" sz="1200" dirty="0" smtClean="0">
                  <a:solidFill>
                    <a:srgbClr val="003454"/>
                  </a:solidFill>
                  <a:latin typeface="Century Gothic" panose="020B0502020202020204" pitchFamily="34" charset="0"/>
                </a:rPr>
                <a:t>que </a:t>
              </a:r>
              <a:r>
                <a:rPr lang="es-ES" sz="1200" dirty="0">
                  <a:solidFill>
                    <a:srgbClr val="003454"/>
                  </a:solidFill>
                  <a:latin typeface="Century Gothic" panose="020B0502020202020204" pitchFamily="34" charset="0"/>
                </a:rPr>
                <a:t>se </a:t>
              </a:r>
              <a:r>
                <a:rPr lang="es-ES" sz="1200" dirty="0" smtClean="0">
                  <a:solidFill>
                    <a:srgbClr val="003454"/>
                  </a:solidFill>
                  <a:latin typeface="Century Gothic" panose="020B0502020202020204" pitchFamily="34" charset="0"/>
                </a:rPr>
                <a:t>incluye </a:t>
              </a:r>
              <a:r>
                <a:rPr lang="es-ES" sz="1200" dirty="0">
                  <a:solidFill>
                    <a:srgbClr val="003454"/>
                  </a:solidFill>
                  <a:latin typeface="Century Gothic" panose="020B0502020202020204" pitchFamily="34" charset="0"/>
                </a:rPr>
                <a:t>en el </a:t>
              </a:r>
              <a:r>
                <a:rPr lang="es-ES" sz="12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control de recepción </a:t>
              </a:r>
              <a:r>
                <a:rPr lang="es-ES" sz="1200" dirty="0">
                  <a:solidFill>
                    <a:srgbClr val="003454"/>
                  </a:solidFill>
                  <a:latin typeface="Century Gothic" panose="020B0502020202020204" pitchFamily="34" charset="0"/>
                </a:rPr>
                <a:t>para </a:t>
              </a:r>
              <a:r>
                <a:rPr lang="es-ES" sz="12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hormigones que no posean un DCOR al inicio y</a:t>
              </a:r>
              <a:r>
                <a:rPr lang="es-ES" sz="1200" dirty="0">
                  <a:solidFill>
                    <a:srgbClr val="003454"/>
                  </a:solidFill>
                  <a:latin typeface="Century Gothic" panose="020B0502020202020204" pitchFamily="34" charset="0"/>
                </a:rPr>
                <a:t> posteriormente </a:t>
              </a:r>
              <a:r>
                <a:rPr lang="es-ES" sz="12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una vez cada seis meses </a:t>
              </a:r>
              <a:r>
                <a:rPr lang="es-ES" sz="1200" dirty="0">
                  <a:solidFill>
                    <a:srgbClr val="003454"/>
                  </a:solidFill>
                  <a:latin typeface="Century Gothic" panose="020B0502020202020204" pitchFamily="34" charset="0"/>
                </a:rPr>
                <a:t>a lo largo del suministro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68038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9. Durabilidad de las estructuras de </a:t>
            </a: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60512" y="1141935"/>
            <a:ext cx="8136904" cy="41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43.3 Medidas frente a </a:t>
            </a:r>
            <a:r>
              <a:rPr lang="es-E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agresividades </a:t>
            </a:r>
            <a:r>
              <a:rPr 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específicas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76536" y="1556792"/>
            <a:ext cx="8136904" cy="3745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43.3.3 Resistencia </a:t>
            </a: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del hormigón frente al ataque por </a:t>
            </a:r>
            <a:r>
              <a:rPr lang="es-E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ciclos hielo-deshielo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02DBE7C-CFC6-4D56-9189-33CE4E67653E}"/>
              </a:ext>
            </a:extLst>
          </p:cNvPr>
          <p:cNvSpPr txBox="1"/>
          <p:nvPr/>
        </p:nvSpPr>
        <p:spPr>
          <a:xfrm>
            <a:off x="1424608" y="1988840"/>
            <a:ext cx="828092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SzPct val="75000"/>
              <a:buFont typeface="Wingdings" panose="05000000000000000000" pitchFamily="2" charset="2"/>
              <a:buChar char="§"/>
            </a:pPr>
            <a:r>
              <a:rPr lang="es-ES" sz="1200" dirty="0">
                <a:solidFill>
                  <a:srgbClr val="003454"/>
                </a:solidFill>
                <a:latin typeface="Century Gothic" panose="020B0502020202020204" pitchFamily="34" charset="0"/>
              </a:rPr>
              <a:t>Contenido de </a:t>
            </a:r>
            <a:r>
              <a:rPr lang="es-ES" sz="1200" dirty="0">
                <a:solidFill>
                  <a:srgbClr val="FF0000"/>
                </a:solidFill>
                <a:latin typeface="Century Gothic" panose="020B0502020202020204" pitchFamily="34" charset="0"/>
              </a:rPr>
              <a:t>aire ocluido ≥ 4,5 % </a:t>
            </a:r>
            <a:r>
              <a:rPr lang="es-ES" sz="1200" dirty="0">
                <a:solidFill>
                  <a:srgbClr val="003454"/>
                </a:solidFill>
                <a:latin typeface="Century Gothic" panose="020B0502020202020204" pitchFamily="34" charset="0"/>
              </a:rPr>
              <a:t>(UNE-EN 12350-7) para clases de exposición </a:t>
            </a:r>
            <a:r>
              <a:rPr lang="es-ES" sz="1200" dirty="0">
                <a:solidFill>
                  <a:srgbClr val="FF0000"/>
                </a:solidFill>
                <a:latin typeface="Century Gothic" panose="020B0502020202020204" pitchFamily="34" charset="0"/>
              </a:rPr>
              <a:t>XF2 y XF4</a:t>
            </a:r>
          </a:p>
          <a:p>
            <a:pPr marL="285750" indent="-285750">
              <a:spcBef>
                <a:spcPts val="1200"/>
              </a:spcBef>
              <a:buSzPct val="75000"/>
              <a:buFont typeface="Wingdings" panose="05000000000000000000" pitchFamily="2" charset="2"/>
              <a:buChar char="§"/>
            </a:pPr>
            <a:r>
              <a:rPr lang="es-ES" sz="1200" dirty="0">
                <a:solidFill>
                  <a:srgbClr val="003454"/>
                </a:solidFill>
                <a:latin typeface="Century Gothic" panose="020B0502020202020204" pitchFamily="34" charset="0"/>
              </a:rPr>
              <a:t>Recomendable para clases de exposición XF1 y XF3</a:t>
            </a:r>
          </a:p>
          <a:p>
            <a:pPr marL="285750" indent="-285750">
              <a:spcBef>
                <a:spcPts val="1200"/>
              </a:spcBef>
              <a:buSzPct val="75000"/>
              <a:buFont typeface="Wingdings" panose="05000000000000000000" pitchFamily="2" charset="2"/>
              <a:buChar char="§"/>
            </a:pPr>
            <a:r>
              <a:rPr lang="es-ES" sz="12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El </a:t>
            </a:r>
            <a:r>
              <a:rPr lang="es-ES" sz="1200" dirty="0">
                <a:solidFill>
                  <a:srgbClr val="003454"/>
                </a:solidFill>
                <a:latin typeface="Century Gothic" panose="020B0502020202020204" pitchFamily="34" charset="0"/>
              </a:rPr>
              <a:t>contenido de aire ocluido </a:t>
            </a:r>
            <a:r>
              <a:rPr lang="es-ES" sz="12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se incluye </a:t>
            </a:r>
            <a:r>
              <a:rPr lang="es-ES" sz="1200" dirty="0">
                <a:solidFill>
                  <a:srgbClr val="003454"/>
                </a:solidFill>
                <a:latin typeface="Century Gothic" panose="020B0502020202020204" pitchFamily="34" charset="0"/>
              </a:rPr>
              <a:t>en el </a:t>
            </a:r>
            <a:r>
              <a:rPr lang="es-ES" sz="1200" dirty="0">
                <a:solidFill>
                  <a:srgbClr val="FF0000"/>
                </a:solidFill>
                <a:latin typeface="Century Gothic" panose="020B0502020202020204" pitchFamily="34" charset="0"/>
              </a:rPr>
              <a:t>control de recepción </a:t>
            </a:r>
            <a:r>
              <a:rPr lang="es-ES" sz="1200" dirty="0">
                <a:solidFill>
                  <a:srgbClr val="003454"/>
                </a:solidFill>
                <a:latin typeface="Century Gothic" panose="020B0502020202020204" pitchFamily="34" charset="0"/>
              </a:rPr>
              <a:t>para </a:t>
            </a:r>
            <a:r>
              <a:rPr lang="es-ES" sz="1200" dirty="0">
                <a:solidFill>
                  <a:srgbClr val="FF0000"/>
                </a:solidFill>
                <a:latin typeface="Century Gothic" panose="020B0502020202020204" pitchFamily="34" charset="0"/>
              </a:rPr>
              <a:t>hormigones que no posean un DCOR al inicio y </a:t>
            </a:r>
            <a:r>
              <a:rPr lang="es-ES" sz="1200" dirty="0">
                <a:solidFill>
                  <a:srgbClr val="003454"/>
                </a:solidFill>
                <a:latin typeface="Century Gothic" panose="020B0502020202020204" pitchFamily="34" charset="0"/>
              </a:rPr>
              <a:t>posteriormente una vez </a:t>
            </a:r>
            <a:r>
              <a:rPr lang="es-ES" sz="1200" dirty="0">
                <a:solidFill>
                  <a:srgbClr val="FF0000"/>
                </a:solidFill>
                <a:latin typeface="Century Gothic" panose="020B0502020202020204" pitchFamily="34" charset="0"/>
              </a:rPr>
              <a:t>cada seis meses </a:t>
            </a:r>
            <a:r>
              <a:rPr lang="es-ES" sz="1200" dirty="0">
                <a:solidFill>
                  <a:srgbClr val="003454"/>
                </a:solidFill>
                <a:latin typeface="Century Gothic" panose="020B0502020202020204" pitchFamily="34" charset="0"/>
              </a:rPr>
              <a:t>a lo largo del </a:t>
            </a:r>
            <a:r>
              <a:rPr lang="es-ES" sz="12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suministro</a:t>
            </a:r>
            <a:endParaRPr lang="es-ES" sz="12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9100796"/>
              </p:ext>
            </p:extLst>
          </p:nvPr>
        </p:nvGraphicFramePr>
        <p:xfrm>
          <a:off x="560512" y="3205478"/>
          <a:ext cx="2016224" cy="1807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" r:id="rId3" imgW="3323810" imgH="3362794" progId="Paint.Picture">
                  <p:embed/>
                </p:oleObj>
              </mc:Choice>
              <mc:Fallback>
                <p:oleObj r:id="rId3" imgW="3323810" imgH="3362794" progId="Paint.Picture">
                  <p:embed/>
                  <p:pic>
                    <p:nvPicPr>
                      <p:cNvPr id="4915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512" y="3205478"/>
                        <a:ext cx="2016224" cy="18076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839254"/>
              </p:ext>
            </p:extLst>
          </p:nvPr>
        </p:nvGraphicFramePr>
        <p:xfrm>
          <a:off x="2720752" y="3176580"/>
          <a:ext cx="2016224" cy="1776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" r:id="rId5" imgW="3352381" imgH="3333333" progId="Paint.Picture">
                  <p:embed/>
                </p:oleObj>
              </mc:Choice>
              <mc:Fallback>
                <p:oleObj r:id="rId5" imgW="3352381" imgH="3333333" progId="Paint.Picture">
                  <p:embed/>
                  <p:pic>
                    <p:nvPicPr>
                      <p:cNvPr id="491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40"/>
                      <a:stretch>
                        <a:fillRect/>
                      </a:stretch>
                    </p:blipFill>
                    <p:spPr bwMode="auto">
                      <a:xfrm>
                        <a:off x="2720752" y="3176580"/>
                        <a:ext cx="2016224" cy="17763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8" descr="pict00120n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020" y="3175078"/>
            <a:ext cx="2369236" cy="177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1456" r="8363" b="17619"/>
          <a:stretch/>
        </p:blipFill>
        <p:spPr>
          <a:xfrm>
            <a:off x="7420173" y="3174532"/>
            <a:ext cx="2357363" cy="1778413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776536" y="5070698"/>
            <a:ext cx="8568952" cy="1409482"/>
            <a:chOff x="776536" y="5070698"/>
            <a:chExt cx="8568952" cy="1409482"/>
          </a:xfrm>
        </p:grpSpPr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776536" y="5070698"/>
              <a:ext cx="8136904" cy="3745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lvl="2" algn="just">
                <a:lnSpc>
                  <a:spcPct val="150000"/>
                </a:lnSpc>
                <a:spcBef>
                  <a:spcPts val="0"/>
                </a:spcBef>
                <a:buSzPct val="65000"/>
              </a:pPr>
              <a:r>
                <a:rPr lang="es-ES" sz="1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43.3.4 Resistencia </a:t>
              </a:r>
              <a:r>
                <a:rPr lang="es-ES" sz="14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frente al </a:t>
              </a:r>
              <a:r>
                <a:rPr lang="es-ES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ataque </a:t>
              </a:r>
              <a:r>
                <a:rPr lang="es-ES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químico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802DBE7C-CFC6-4D56-9189-33CE4E67653E}"/>
                </a:ext>
              </a:extLst>
            </p:cNvPr>
            <p:cNvSpPr txBox="1"/>
            <p:nvPr/>
          </p:nvSpPr>
          <p:spPr>
            <a:xfrm>
              <a:off x="1064568" y="5526073"/>
              <a:ext cx="82809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buSzPct val="75000"/>
              </a:pPr>
              <a:r>
                <a:rPr lang="es-ES" sz="1200" dirty="0">
                  <a:solidFill>
                    <a:srgbClr val="003454"/>
                  </a:solidFill>
                  <a:latin typeface="Century Gothic" panose="020B0502020202020204" pitchFamily="34" charset="0"/>
                </a:rPr>
                <a:t>43.3.4.1 Resistencia del hormigón frente al </a:t>
              </a:r>
              <a:r>
                <a:rPr lang="es-ES" sz="12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ataque por </a:t>
              </a:r>
              <a:r>
                <a:rPr lang="es-ES" sz="1200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sulfatos</a:t>
              </a:r>
            </a:p>
            <a:p>
              <a:pPr>
                <a:spcBef>
                  <a:spcPts val="1200"/>
                </a:spcBef>
                <a:buSzPct val="75000"/>
              </a:pPr>
              <a:r>
                <a:rPr lang="es-ES" sz="1200" dirty="0" smtClean="0">
                  <a:solidFill>
                    <a:srgbClr val="003454"/>
                  </a:solidFill>
                  <a:latin typeface="Century Gothic" panose="020B0502020202020204" pitchFamily="34" charset="0"/>
                </a:rPr>
                <a:t>43.3.4.2 </a:t>
              </a:r>
              <a:r>
                <a:rPr lang="es-ES" sz="1200" dirty="0">
                  <a:solidFill>
                    <a:srgbClr val="003454"/>
                  </a:solidFill>
                  <a:latin typeface="Century Gothic" panose="020B0502020202020204" pitchFamily="34" charset="0"/>
                </a:rPr>
                <a:t>Resistencia </a:t>
              </a:r>
              <a:r>
                <a:rPr lang="es-ES" sz="1200" dirty="0" smtClean="0">
                  <a:solidFill>
                    <a:srgbClr val="003454"/>
                  </a:solidFill>
                  <a:latin typeface="Century Gothic" panose="020B0502020202020204" pitchFamily="34" charset="0"/>
                </a:rPr>
                <a:t>frente </a:t>
              </a:r>
              <a:r>
                <a:rPr lang="es-ES" sz="1200" dirty="0">
                  <a:solidFill>
                    <a:srgbClr val="003454"/>
                  </a:solidFill>
                  <a:latin typeface="Century Gothic" panose="020B0502020202020204" pitchFamily="34" charset="0"/>
                </a:rPr>
                <a:t>al </a:t>
              </a:r>
              <a:r>
                <a:rPr lang="es-ES" sz="12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ataque por </a:t>
              </a:r>
              <a:r>
                <a:rPr lang="es-ES" sz="1200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agua de mar</a:t>
              </a:r>
              <a:endParaRPr lang="es-ES" sz="12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>
                <a:spcBef>
                  <a:spcPts val="1200"/>
                </a:spcBef>
                <a:buSzPct val="75000"/>
              </a:pPr>
              <a:r>
                <a:rPr lang="es-ES" sz="1200" dirty="0">
                  <a:solidFill>
                    <a:srgbClr val="003454"/>
                  </a:solidFill>
                  <a:latin typeface="Century Gothic" panose="020B0502020202020204" pitchFamily="34" charset="0"/>
                </a:rPr>
                <a:t>43.3.4.3 Prevención de la </a:t>
              </a:r>
              <a:r>
                <a:rPr lang="es-ES" sz="12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reactividad </a:t>
              </a:r>
              <a:r>
                <a:rPr lang="es-ES" sz="1200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álcali-árido</a:t>
              </a:r>
              <a:endParaRPr lang="es-ES" sz="12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52471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9. Durabilidad de las estructuras de </a:t>
            </a: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76536" y="1124744"/>
            <a:ext cx="8136904" cy="3745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43.3.4.1 </a:t>
            </a: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Resistencia </a:t>
            </a: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del hormigón frente al </a:t>
            </a:r>
            <a:r>
              <a:rPr lang="es-E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ataque por sulfatos</a:t>
            </a:r>
          </a:p>
        </p:txBody>
      </p:sp>
      <p:pic>
        <p:nvPicPr>
          <p:cNvPr id="16" name="Picture 4" descr="ataque sulfa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376" y="1124744"/>
            <a:ext cx="1455316" cy="208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424609" y="1484784"/>
            <a:ext cx="3384376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indent="-171450" eaLnBrk="1" hangingPunct="1">
              <a:lnSpc>
                <a:spcPct val="140000"/>
              </a:lnSpc>
              <a:spcBef>
                <a:spcPct val="50000"/>
              </a:spcBef>
              <a:buSzPct val="75000"/>
              <a:buFont typeface="Wingdings" panose="05000000000000000000" pitchFamily="2" charset="2"/>
              <a:buChar char="§"/>
              <a:defRPr/>
            </a:pPr>
            <a:r>
              <a:rPr lang="es-ES_tradnl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SO4</a:t>
            </a:r>
            <a:r>
              <a:rPr lang="es-ES_tradnl" sz="1200" baseline="30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2- </a:t>
            </a:r>
            <a:r>
              <a:rPr lang="es-ES_tradnl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sym typeface="Symbol" pitchFamily="18" charset="2"/>
              </a:rPr>
              <a:t> </a:t>
            </a:r>
            <a:r>
              <a:rPr lang="es-ES_tradnl" sz="12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600 mg/l en </a:t>
            </a:r>
            <a:r>
              <a:rPr lang="es-ES_tradnl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aguas </a:t>
            </a:r>
          </a:p>
          <a:p>
            <a:pPr marL="171450" indent="-171450" eaLnBrk="1" hangingPunct="1">
              <a:lnSpc>
                <a:spcPct val="140000"/>
              </a:lnSpc>
              <a:spcBef>
                <a:spcPct val="50000"/>
              </a:spcBef>
              <a:buSzPct val="75000"/>
              <a:buFont typeface="Wingdings" panose="05000000000000000000" pitchFamily="2" charset="2"/>
              <a:buChar char="§"/>
              <a:defRPr/>
            </a:pPr>
            <a:r>
              <a:rPr lang="es-ES_tradnl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SO4</a:t>
            </a:r>
            <a:r>
              <a:rPr lang="es-ES_tradnl" sz="1200" baseline="30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2- </a:t>
            </a:r>
            <a:r>
              <a:rPr lang="es-ES_tradnl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sym typeface="Symbol" pitchFamily="18" charset="2"/>
              </a:rPr>
              <a:t> </a:t>
            </a:r>
            <a:r>
              <a:rPr lang="es-ES_tradnl" sz="12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3.000 mg/kg en el caso de </a:t>
            </a:r>
            <a:r>
              <a:rPr lang="es-ES_tradnl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suelos</a:t>
            </a:r>
            <a:endParaRPr lang="es-ES_tradnl" sz="12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20" name="AutoShape 7"/>
          <p:cNvSpPr>
            <a:spLocks/>
          </p:cNvSpPr>
          <p:nvPr/>
        </p:nvSpPr>
        <p:spPr bwMode="auto">
          <a:xfrm>
            <a:off x="4736976" y="1484784"/>
            <a:ext cx="144016" cy="633881"/>
          </a:xfrm>
          <a:prstGeom prst="rightBrace">
            <a:avLst>
              <a:gd name="adj1" fmla="val 55833"/>
              <a:gd name="adj2" fmla="val 50000"/>
            </a:avLst>
          </a:prstGeom>
          <a:noFill/>
          <a:ln w="952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n-US" sz="1600">
              <a:solidFill>
                <a:srgbClr val="99CCFF"/>
              </a:solidFill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953000" y="1628800"/>
            <a:ext cx="1008112" cy="320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40000"/>
              </a:lnSpc>
              <a:spcBef>
                <a:spcPct val="50000"/>
              </a:spcBef>
              <a:buSzPct val="75000"/>
              <a:defRPr/>
            </a:pPr>
            <a:r>
              <a:rPr lang="es-ES_tradnl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XA2 y XA3</a:t>
            </a: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6465168" y="1628800"/>
            <a:ext cx="1626650" cy="31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40000"/>
              </a:lnSpc>
              <a:spcBef>
                <a:spcPct val="50000"/>
              </a:spcBef>
              <a:buSzPct val="75000"/>
              <a:buFont typeface="Wingdings" pitchFamily="2" charset="2"/>
              <a:buNone/>
              <a:defRPr/>
            </a:pPr>
            <a:r>
              <a:rPr lang="es-ES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Cemento</a:t>
            </a:r>
            <a:r>
              <a:rPr lang="es-E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SR o SRC</a:t>
            </a:r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5961112" y="1808801"/>
            <a:ext cx="432048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426338" y="2204864"/>
            <a:ext cx="676702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indent="-171450" eaLnBrk="1" hangingPunct="1">
              <a:lnSpc>
                <a:spcPct val="140000"/>
              </a:lnSpc>
              <a:spcBef>
                <a:spcPct val="50000"/>
              </a:spcBef>
              <a:buSzPct val="75000"/>
              <a:buFont typeface="Wingdings" panose="05000000000000000000" pitchFamily="2" charset="2"/>
              <a:buChar char="§"/>
              <a:defRPr/>
            </a:pPr>
            <a:r>
              <a:rPr lang="es-E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Lo anterior no será de aplicación en el caso de que se trate de agua de mar o </a:t>
            </a:r>
            <a:r>
              <a:rPr lang="es-ES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el contenido </a:t>
            </a:r>
            <a:r>
              <a:rPr lang="es-E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en cloruros sea superior a 5.000 </a:t>
            </a:r>
            <a:r>
              <a:rPr lang="es-ES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mg/l</a:t>
            </a:r>
            <a:endParaRPr lang="es-ES_tradnl" sz="12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776536" y="2852936"/>
            <a:ext cx="9145016" cy="3984943"/>
            <a:chOff x="776536" y="2852936"/>
            <a:chExt cx="9145016" cy="3984943"/>
          </a:xfrm>
        </p:grpSpPr>
        <p:sp>
          <p:nvSpPr>
            <p:cNvPr id="25" name="Rectangle 7"/>
            <p:cNvSpPr>
              <a:spLocks noChangeArrowheads="1"/>
            </p:cNvSpPr>
            <p:nvPr/>
          </p:nvSpPr>
          <p:spPr bwMode="auto">
            <a:xfrm>
              <a:off x="776536" y="2852936"/>
              <a:ext cx="8136904" cy="3745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lvl="2" algn="just">
                <a:lnSpc>
                  <a:spcPct val="150000"/>
                </a:lnSpc>
                <a:spcBef>
                  <a:spcPts val="0"/>
                </a:spcBef>
                <a:buSzPct val="65000"/>
              </a:pPr>
              <a:r>
                <a:rPr lang="es-ES" sz="14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43.3.4.2 </a:t>
              </a:r>
              <a:r>
                <a:rPr lang="es-ES" sz="1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Resistencia </a:t>
              </a:r>
              <a:r>
                <a:rPr lang="es-ES" sz="14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frente al </a:t>
              </a:r>
              <a:r>
                <a:rPr lang="es-ES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ataque </a:t>
              </a:r>
              <a:r>
                <a:rPr lang="es-ES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por agua de </a:t>
              </a:r>
              <a:r>
                <a:rPr lang="es-ES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mar</a:t>
              </a:r>
            </a:p>
          </p:txBody>
        </p:sp>
        <p:sp>
          <p:nvSpPr>
            <p:cNvPr id="27" name="Text Box 5"/>
            <p:cNvSpPr txBox="1">
              <a:spLocks noChangeArrowheads="1"/>
            </p:cNvSpPr>
            <p:nvPr/>
          </p:nvSpPr>
          <p:spPr bwMode="auto">
            <a:xfrm>
              <a:off x="1424608" y="3284984"/>
              <a:ext cx="4680519" cy="701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171450" indent="-171450" eaLnBrk="1" hangingPunct="1">
                <a:lnSpc>
                  <a:spcPct val="140000"/>
                </a:lnSpc>
                <a:spcBef>
                  <a:spcPct val="50000"/>
                </a:spcBef>
                <a:buSzPct val="75000"/>
                <a:buFont typeface="Wingdings" panose="05000000000000000000" pitchFamily="2" charset="2"/>
                <a:buChar char="§"/>
                <a:defRPr/>
              </a:pPr>
              <a:r>
                <a:rPr lang="es-ES_tradnl" sz="1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entury Gothic" pitchFamily="34" charset="0"/>
                </a:rPr>
                <a:t>HM </a:t>
              </a:r>
              <a:r>
                <a:rPr lang="es-ES_tradnl" sz="12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entury Gothic" pitchFamily="34" charset="0"/>
                </a:rPr>
                <a:t>en contacto con agua de mar </a:t>
              </a:r>
              <a:r>
                <a:rPr lang="es-ES_tradnl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entury Gothic" pitchFamily="34" charset="0"/>
                </a:rPr>
                <a:t>XA2 </a:t>
              </a:r>
              <a:endParaRPr lang="es-ES_tradnl" sz="1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endParaRPr>
            </a:p>
            <a:p>
              <a:pPr marL="171450" indent="-171450" eaLnBrk="1" hangingPunct="1">
                <a:lnSpc>
                  <a:spcPct val="140000"/>
                </a:lnSpc>
                <a:spcBef>
                  <a:spcPct val="50000"/>
                </a:spcBef>
                <a:buSzPct val="75000"/>
                <a:buFont typeface="Wingdings" panose="05000000000000000000" pitchFamily="2" charset="2"/>
                <a:buChar char="§"/>
                <a:defRPr/>
              </a:pPr>
              <a:r>
                <a:rPr lang="es-ES_tradnl" sz="1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entury Gothic" pitchFamily="34" charset="0"/>
                </a:rPr>
                <a:t>HA o HP sometido a </a:t>
              </a:r>
              <a:r>
                <a:rPr lang="es-ES_tradnl" sz="12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entury Gothic" pitchFamily="34" charset="0"/>
                </a:rPr>
                <a:t>clase de exposición </a:t>
              </a:r>
              <a:r>
                <a:rPr lang="es-ES_tradnl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entury Gothic" pitchFamily="34" charset="0"/>
                </a:rPr>
                <a:t>XS2 o XS3</a:t>
              </a:r>
              <a:endParaRPr lang="es-ES_tradnl" sz="1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endParaRPr>
            </a:p>
          </p:txBody>
        </p:sp>
        <p:sp>
          <p:nvSpPr>
            <p:cNvPr id="28" name="AutoShape 7"/>
            <p:cNvSpPr>
              <a:spLocks/>
            </p:cNvSpPr>
            <p:nvPr/>
          </p:nvSpPr>
          <p:spPr bwMode="auto">
            <a:xfrm>
              <a:off x="5547712" y="3284984"/>
              <a:ext cx="144016" cy="633881"/>
            </a:xfrm>
            <a:prstGeom prst="rightBrace">
              <a:avLst>
                <a:gd name="adj1" fmla="val 55833"/>
                <a:gd name="adj2" fmla="val 50000"/>
              </a:avLst>
            </a:prstGeom>
            <a:noFill/>
            <a:ln w="95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n-US" sz="1600">
                <a:solidFill>
                  <a:srgbClr val="99CCFF"/>
                </a:solidFill>
              </a:endParaRPr>
            </a:p>
          </p:txBody>
        </p:sp>
        <p:sp>
          <p:nvSpPr>
            <p:cNvPr id="29" name="Text Box 8"/>
            <p:cNvSpPr txBox="1">
              <a:spLocks noChangeArrowheads="1"/>
            </p:cNvSpPr>
            <p:nvPr/>
          </p:nvSpPr>
          <p:spPr bwMode="auto">
            <a:xfrm>
              <a:off x="5817096" y="3429000"/>
              <a:ext cx="2520280" cy="350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 eaLnBrk="1" hangingPunct="1">
                <a:lnSpc>
                  <a:spcPct val="140000"/>
                </a:lnSpc>
                <a:spcBef>
                  <a:spcPct val="50000"/>
                </a:spcBef>
                <a:buSzPct val="75000"/>
                <a:buFont typeface="Wingdings" pitchFamily="2" charset="2"/>
                <a:buNone/>
                <a:defRPr/>
              </a:pPr>
              <a:r>
                <a:rPr lang="es-ES" sz="1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entury Gothic" pitchFamily="34" charset="0"/>
                </a:rPr>
                <a:t>Cemento</a:t>
              </a:r>
              <a:r>
                <a:rPr lang="es-E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entury Gothic" pitchFamily="34" charset="0"/>
                </a:rPr>
                <a:t> </a:t>
              </a:r>
              <a:r>
                <a:rPr lang="es-ES" sz="1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entury Gothic" pitchFamily="34" charset="0"/>
                </a:rPr>
                <a:t>MR, SR </a:t>
              </a:r>
              <a:r>
                <a:rPr lang="es-E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entury Gothic" pitchFamily="34" charset="0"/>
                </a:rPr>
                <a:t>o SRC</a:t>
              </a:r>
            </a:p>
          </p:txBody>
        </p:sp>
        <p:pic>
          <p:nvPicPr>
            <p:cNvPr id="30" name="Picture 5" descr="Foto05-portada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1" r="7300"/>
            <a:stretch/>
          </p:blipFill>
          <p:spPr bwMode="auto">
            <a:xfrm>
              <a:off x="7445052" y="4979942"/>
              <a:ext cx="2432720" cy="1857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 Box 6"/>
            <p:cNvSpPr txBox="1">
              <a:spLocks noChangeArrowheads="1"/>
            </p:cNvSpPr>
            <p:nvPr/>
          </p:nvSpPr>
          <p:spPr bwMode="auto">
            <a:xfrm>
              <a:off x="7401272" y="4983559"/>
              <a:ext cx="252028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ts val="0"/>
                </a:spcBef>
                <a:defRPr/>
              </a:pPr>
              <a:r>
                <a:rPr lang="es-ES" sz="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Dique de </a:t>
              </a:r>
              <a:r>
                <a:rPr lang="es-ES" sz="8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Mónaco</a:t>
              </a:r>
              <a:endParaRPr lang="es-ES" sz="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endParaRPr>
            </a:p>
            <a:p>
              <a:pPr algn="ctr" eaLnBrk="1" hangingPunct="1">
                <a:spcBef>
                  <a:spcPts val="0"/>
                </a:spcBef>
                <a:defRPr/>
              </a:pPr>
              <a:r>
                <a:rPr lang="es-ES" sz="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Cemento II/A-S 42,5 </a:t>
              </a:r>
              <a:r>
                <a:rPr lang="es-ES" sz="8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N/SR</a:t>
              </a:r>
              <a:endParaRPr lang="es-ES" sz="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endParaRPr>
            </a:p>
            <a:p>
              <a:pPr algn="ctr" eaLnBrk="1" hangingPunct="1">
                <a:spcBef>
                  <a:spcPts val="0"/>
                </a:spcBef>
                <a:defRPr/>
              </a:pPr>
              <a:r>
                <a:rPr lang="es-ES" sz="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5% componentes minoritarios (Humo de sílice)</a:t>
              </a: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729" y="4071272"/>
              <a:ext cx="5712495" cy="2754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05371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9. Durabilidad de las estructuras de </a:t>
            </a: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76536" y="1124744"/>
            <a:ext cx="8136904" cy="3745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43.3.4.3 Prevención de la </a:t>
            </a:r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reactividad </a:t>
            </a:r>
            <a:r>
              <a:rPr lang="es-E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álcali-árido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424608" y="1556792"/>
            <a:ext cx="7488831" cy="39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indent="-171450" eaLnBrk="1" hangingPunct="1">
              <a:lnSpc>
                <a:spcPct val="140000"/>
              </a:lnSpc>
              <a:spcBef>
                <a:spcPct val="50000"/>
              </a:spcBef>
              <a:buSzPct val="75000"/>
              <a:buFont typeface="Wingdings" panose="05000000000000000000" pitchFamily="2" charset="2"/>
              <a:buChar char="§"/>
              <a:defRPr/>
            </a:pPr>
            <a:r>
              <a:rPr lang="es-ES_tradnl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Áridos reactivos + ambiente húmedo + alto contenido de alcalinos en el hormigón</a:t>
            </a:r>
            <a:endParaRPr lang="es-ES_tradnl" sz="1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424608" y="1988840"/>
            <a:ext cx="7776864" cy="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indent="-171450" eaLnBrk="1" hangingPunct="1">
              <a:lnSpc>
                <a:spcPct val="140000"/>
              </a:lnSpc>
              <a:spcBef>
                <a:spcPct val="50000"/>
              </a:spcBef>
              <a:buSzPct val="75000"/>
              <a:buFont typeface="Wingdings" panose="05000000000000000000" pitchFamily="2" charset="2"/>
              <a:buChar char="§"/>
              <a:defRPr/>
            </a:pP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Se considera que el ambiente siempre puede ser húmedo, salvo en clases </a:t>
            </a: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X0</a:t>
            </a: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, XC1 o XM </a:t>
            </a: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(cuando </a:t>
            </a: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el entorno sea permanentemente </a:t>
            </a: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seco)</a:t>
            </a:r>
            <a:endParaRPr lang="es-ES_tradnl" sz="1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424608" y="2708920"/>
            <a:ext cx="7776864" cy="39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indent="-171450" eaLnBrk="1" hangingPunct="1">
              <a:lnSpc>
                <a:spcPct val="140000"/>
              </a:lnSpc>
              <a:spcBef>
                <a:spcPct val="50000"/>
              </a:spcBef>
              <a:buSzPct val="75000"/>
              <a:buFont typeface="Wingdings" panose="05000000000000000000" pitchFamily="2" charset="2"/>
              <a:buChar char="§"/>
              <a:defRPr/>
            </a:pP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Prevención:</a:t>
            </a:r>
            <a:endParaRPr lang="es-ES_tradnl" sz="1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856656" y="3068960"/>
            <a:ext cx="4824536" cy="690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indent="-171450" eaLnBrk="1" hangingPunct="1">
              <a:lnSpc>
                <a:spcPct val="140000"/>
              </a:lnSpc>
              <a:spcBef>
                <a:spcPts val="300"/>
              </a:spcBef>
              <a:buSzPct val="75000"/>
              <a:buFont typeface="Wingdings" panose="05000000000000000000" pitchFamily="2" charset="2"/>
              <a:buChar char="ü"/>
              <a:defRPr/>
            </a:pPr>
            <a:r>
              <a:rPr lang="es-ES" sz="1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Utilización </a:t>
            </a:r>
            <a:r>
              <a:rPr lang="es-ES" sz="13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de </a:t>
            </a:r>
            <a:r>
              <a:rPr lang="es-ES" sz="1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áridos no </a:t>
            </a:r>
            <a:r>
              <a:rPr lang="es-ES" sz="1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reactivos</a:t>
            </a:r>
          </a:p>
          <a:p>
            <a:pPr marL="171450" indent="-171450" eaLnBrk="1" hangingPunct="1">
              <a:lnSpc>
                <a:spcPct val="140000"/>
              </a:lnSpc>
              <a:spcBef>
                <a:spcPts val="300"/>
              </a:spcBef>
              <a:buSzPct val="75000"/>
              <a:buFont typeface="Wingdings" panose="05000000000000000000" pitchFamily="2" charset="2"/>
              <a:buChar char="ü"/>
              <a:defRPr/>
            </a:pPr>
            <a:r>
              <a:rPr lang="es-ES" sz="1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Si esto no fuera posible:</a:t>
            </a:r>
            <a:endParaRPr lang="es-ES_tradnl" sz="13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2288704" y="3717032"/>
            <a:ext cx="6984776" cy="94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indent="-171450" eaLnBrk="1" hangingPunct="1">
              <a:lnSpc>
                <a:spcPct val="140000"/>
              </a:lnSpc>
              <a:spcBef>
                <a:spcPts val="3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es-ES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cementos con </a:t>
            </a:r>
            <a:r>
              <a:rPr lang="es-E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adiciones </a:t>
            </a:r>
            <a:endParaRPr lang="es-ES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  <a:p>
            <a:pPr marL="171450" indent="-171450" eaLnBrk="1" hangingPunct="1">
              <a:lnSpc>
                <a:spcPct val="140000"/>
              </a:lnSpc>
              <a:spcBef>
                <a:spcPts val="3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es-E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adiciones al hormigón </a:t>
            </a:r>
            <a:r>
              <a:rPr lang="es-ES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(humo </a:t>
            </a:r>
            <a:r>
              <a:rPr lang="es-E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de sílice o cenizas volantes </a:t>
            </a:r>
            <a:r>
              <a:rPr lang="es-ES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silíceas)</a:t>
            </a:r>
          </a:p>
          <a:p>
            <a:pPr marL="171450" indent="-171450" eaLnBrk="1" hangingPunct="1">
              <a:lnSpc>
                <a:spcPct val="140000"/>
              </a:lnSpc>
              <a:spcBef>
                <a:spcPts val="3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es-E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cementos con </a:t>
            </a:r>
            <a:r>
              <a:rPr lang="es-ES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bajo </a:t>
            </a:r>
            <a:r>
              <a:rPr lang="es-E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contenido de </a:t>
            </a:r>
            <a:r>
              <a:rPr lang="es-ES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álcalis</a:t>
            </a:r>
            <a:endParaRPr lang="es-ES_tradnl" sz="12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pic>
        <p:nvPicPr>
          <p:cNvPr id="32" name="Picture 4" descr="fisuración reacción árido_álca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18" y="4822136"/>
            <a:ext cx="2952329" cy="198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798" y="4822137"/>
            <a:ext cx="3239386" cy="19818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735" y="4822136"/>
            <a:ext cx="2951354" cy="198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716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9. Durabilidad de las estructuras de </a:t>
            </a: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60512" y="1141935"/>
            <a:ext cx="8136904" cy="41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43.3 Medidas frente a </a:t>
            </a:r>
            <a:r>
              <a:rPr lang="es-E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agresividades </a:t>
            </a:r>
            <a:r>
              <a:rPr 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específicas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76536" y="1628800"/>
            <a:ext cx="8136904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43.3.5 </a:t>
            </a: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Resistencia </a:t>
            </a: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del hormigón frente al </a:t>
            </a:r>
            <a:r>
              <a:rPr lang="es-E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ataque por erosión (XM1, XM2 y XM3)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02DBE7C-CFC6-4D56-9189-33CE4E67653E}"/>
              </a:ext>
            </a:extLst>
          </p:cNvPr>
          <p:cNvSpPr txBox="1"/>
          <p:nvPr/>
        </p:nvSpPr>
        <p:spPr>
          <a:xfrm>
            <a:off x="1208584" y="2132856"/>
            <a:ext cx="842493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SzPct val="75000"/>
              <a:buFont typeface="Wingdings" panose="05000000000000000000" pitchFamily="2" charset="2"/>
              <a:buChar char="§"/>
            </a:pPr>
            <a:r>
              <a:rPr lang="es-ES" sz="1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Árido </a:t>
            </a:r>
            <a:r>
              <a:rPr lang="es-ES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fino </a:t>
            </a:r>
            <a:r>
              <a:rPr lang="es-ES" sz="1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de </a:t>
            </a:r>
            <a:r>
              <a:rPr lang="es-ES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cuarzo o </a:t>
            </a:r>
            <a:r>
              <a:rPr lang="es-ES" sz="1400" dirty="0">
                <a:solidFill>
                  <a:srgbClr val="003454"/>
                </a:solidFill>
                <a:latin typeface="Century Gothic" panose="020B0502020202020204" pitchFamily="34" charset="0"/>
              </a:rPr>
              <a:t>mayoritariamente de </a:t>
            </a:r>
            <a:r>
              <a:rPr lang="es-ES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naturaleza </a:t>
            </a:r>
            <a:r>
              <a:rPr lang="es-ES" sz="14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cuarcítica</a:t>
            </a:r>
            <a:r>
              <a:rPr lang="es-ES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s-ES" sz="1400" dirty="0">
                <a:solidFill>
                  <a:srgbClr val="003454"/>
                </a:solidFill>
                <a:latin typeface="Century Gothic" panose="020B0502020202020204" pitchFamily="34" charset="0"/>
              </a:rPr>
              <a:t> </a:t>
            </a:r>
            <a:r>
              <a:rPr lang="es-ES" sz="14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pudiendo emplearse </a:t>
            </a:r>
            <a:r>
              <a:rPr lang="es-ES" sz="1400" dirty="0">
                <a:solidFill>
                  <a:srgbClr val="003454"/>
                </a:solidFill>
                <a:latin typeface="Century Gothic" panose="020B0502020202020204" pitchFamily="34" charset="0"/>
              </a:rPr>
              <a:t>otros áridos que tengan un comportamiento equivalente </a:t>
            </a:r>
            <a:r>
              <a:rPr lang="es-ES" sz="14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respecto a </a:t>
            </a:r>
            <a:r>
              <a:rPr lang="es-ES" sz="1400" dirty="0">
                <a:solidFill>
                  <a:srgbClr val="003454"/>
                </a:solidFill>
                <a:latin typeface="Century Gothic" panose="020B0502020202020204" pitchFamily="34" charset="0"/>
              </a:rPr>
              <a:t>su </a:t>
            </a:r>
            <a:r>
              <a:rPr lang="es-ES" sz="14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desgaste</a:t>
            </a:r>
          </a:p>
          <a:p>
            <a:pPr marL="285750" indent="-285750">
              <a:spcBef>
                <a:spcPts val="1200"/>
              </a:spcBef>
              <a:buSzPct val="75000"/>
              <a:buFont typeface="Wingdings" panose="05000000000000000000" pitchFamily="2" charset="2"/>
              <a:buChar char="§"/>
            </a:pPr>
            <a:r>
              <a:rPr lang="es-ES" sz="1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Árido </a:t>
            </a:r>
            <a:r>
              <a:rPr lang="es-ES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grueso </a:t>
            </a:r>
            <a:r>
              <a:rPr lang="es-ES" sz="14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con un </a:t>
            </a:r>
            <a:r>
              <a:rPr lang="es-ES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coeficiente </a:t>
            </a:r>
            <a:r>
              <a:rPr lang="es-E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de </a:t>
            </a:r>
            <a:r>
              <a:rPr lang="es-ES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Los Ángeles inferior a </a:t>
            </a:r>
            <a:r>
              <a:rPr lang="es-ES" sz="1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30</a:t>
            </a:r>
          </a:p>
          <a:p>
            <a:pPr marL="285750" indent="-285750">
              <a:spcBef>
                <a:spcPts val="1200"/>
              </a:spcBef>
              <a:buSzPct val="75000"/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Contenido </a:t>
            </a:r>
            <a:r>
              <a:rPr lang="es-ES" sz="1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máximo </a:t>
            </a:r>
            <a:r>
              <a:rPr lang="es-ES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de </a:t>
            </a:r>
            <a:r>
              <a:rPr lang="es-ES" sz="1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cemento </a:t>
            </a:r>
            <a:r>
              <a:rPr lang="es-ES" sz="14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según el tamaño máximo del árido </a:t>
            </a:r>
          </a:p>
          <a:p>
            <a:pPr marL="285750" indent="-285750">
              <a:spcBef>
                <a:spcPts val="1200"/>
              </a:spcBef>
              <a:buSzPct val="75000"/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Curado </a:t>
            </a:r>
            <a:r>
              <a:rPr lang="es-ES" sz="14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prolongado (al menos </a:t>
            </a:r>
            <a:r>
              <a:rPr lang="es-ES" sz="1400" dirty="0">
                <a:solidFill>
                  <a:srgbClr val="003454"/>
                </a:solidFill>
                <a:latin typeface="Century Gothic" panose="020B0502020202020204" pitchFamily="34" charset="0"/>
              </a:rPr>
              <a:t>un 50% </a:t>
            </a:r>
            <a:r>
              <a:rPr lang="es-ES" sz="14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superior)</a:t>
            </a:r>
          </a:p>
          <a:p>
            <a:pPr marL="285750" indent="-285750">
              <a:spcBef>
                <a:spcPts val="1200"/>
              </a:spcBef>
              <a:buSzPct val="75000"/>
              <a:buFont typeface="Wingdings" panose="05000000000000000000" pitchFamily="2" charset="2"/>
              <a:buChar char="§"/>
            </a:pPr>
            <a:r>
              <a:rPr lang="es-ES" sz="1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Sobre-espesor del recubrimiento </a:t>
            </a:r>
            <a:r>
              <a:rPr lang="es-ES" sz="1400" dirty="0" smtClean="0">
                <a:solidFill>
                  <a:srgbClr val="003454"/>
                </a:solidFill>
                <a:latin typeface="Century Gothic" panose="020B0502020202020204" pitchFamily="34" charset="0"/>
              </a:rPr>
              <a:t>para las clases XM</a:t>
            </a:r>
            <a:endParaRPr lang="es-ES" sz="1400" dirty="0">
              <a:solidFill>
                <a:srgbClr val="00345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4437112"/>
            <a:ext cx="7174616" cy="1728192"/>
          </a:xfrm>
          <a:prstGeom prst="rect">
            <a:avLst/>
          </a:prstGeom>
        </p:spPr>
      </p:pic>
      <p:pic>
        <p:nvPicPr>
          <p:cNvPr id="16" name="Picture 4" descr="cavitació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314" y="5301208"/>
            <a:ext cx="2253307" cy="150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RECUBRIMIENTOS DE HORMIGÓN">
            <a:extLst>
              <a:ext uri="{FF2B5EF4-FFF2-40B4-BE49-F238E27FC236}">
                <a16:creationId xmlns:a16="http://schemas.microsoft.com/office/drawing/2014/main" id="{E2CF918A-8FFE-438F-9DB9-303014905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314" y="3501008"/>
            <a:ext cx="2266047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188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9. Durabilidad de las estructuras de </a:t>
            </a: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60512" y="1141935"/>
            <a:ext cx="8136904" cy="41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43.4 </a:t>
            </a:r>
            <a:r>
              <a:rPr lang="es-E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Medidas </a:t>
            </a:r>
            <a:r>
              <a:rPr lang="es-E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específicas para la </a:t>
            </a:r>
            <a:r>
              <a:rPr 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fase de ejecución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76536" y="1628800"/>
            <a:ext cx="8136904" cy="3745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43.4.1 Recubrimiento </a:t>
            </a: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nominal</a:t>
            </a:r>
            <a:endParaRPr lang="es-ES" sz="1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" t="17065" r="5788"/>
          <a:stretch/>
        </p:blipFill>
        <p:spPr>
          <a:xfrm>
            <a:off x="2360712" y="2131343"/>
            <a:ext cx="2808312" cy="50556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68" y="2708920"/>
            <a:ext cx="6840760" cy="14607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016896" y="3024000"/>
            <a:ext cx="33123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</a:t>
            </a:r>
            <a:r>
              <a:rPr lang="es-ES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etermina </a:t>
            </a:r>
            <a:r>
              <a:rPr lang="es-E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el </a:t>
            </a:r>
            <a:r>
              <a:rPr lang="es-E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tamaño de los separadores </a:t>
            </a:r>
            <a:endParaRPr lang="en-GB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401272" y="3346910"/>
            <a:ext cx="23762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Cumplirse </a:t>
            </a:r>
            <a:r>
              <a:rPr lang="es-E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en cualquier punto </a:t>
            </a:r>
            <a:endParaRPr lang="en-GB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4484700"/>
            <a:ext cx="6381147" cy="1542177"/>
          </a:xfrm>
          <a:prstGeom prst="rect">
            <a:avLst/>
          </a:prstGeom>
        </p:spPr>
      </p:pic>
      <p:pic>
        <p:nvPicPr>
          <p:cNvPr id="15" name="Picture 5" descr="separadores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/>
          <a:stretch/>
        </p:blipFill>
        <p:spPr bwMode="auto">
          <a:xfrm>
            <a:off x="6624154" y="4725144"/>
            <a:ext cx="3240360" cy="187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urabilidad del hormigón – El blog de Víctor Yepes">
            <a:extLst>
              <a:ext uri="{FF2B5EF4-FFF2-40B4-BE49-F238E27FC236}">
                <a16:creationId xmlns:a16="http://schemas.microsoft.com/office/drawing/2014/main" id="{50DA3A50-D93F-419D-A62E-CC5BC2488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853" y="102807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23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00472" y="550052"/>
            <a:ext cx="7076405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s-ES" sz="26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La durabilidad en el Código Estructural</a:t>
            </a:r>
            <a:endParaRPr lang="es-ES" sz="2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96516" y="1167209"/>
            <a:ext cx="8928992" cy="455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766763">
              <a:lnSpc>
                <a:spcPct val="150000"/>
              </a:lnSpc>
              <a:spcBef>
                <a:spcPct val="50000"/>
              </a:spcBef>
            </a:pPr>
            <a:r>
              <a:rPr lang="es-E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Capítulos</a:t>
            </a:r>
            <a:r>
              <a:rPr lang="es-ES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y </a:t>
            </a:r>
            <a:r>
              <a:rPr lang="es-E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Artículos</a:t>
            </a:r>
            <a:r>
              <a:rPr lang="es-ES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del Código Estructural:</a:t>
            </a:r>
            <a:endParaRPr lang="es-ES" sz="1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992560" y="1700808"/>
            <a:ext cx="8712968" cy="49475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500" b="1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CAPÍTULO </a:t>
            </a:r>
            <a:r>
              <a:rPr lang="es-ES" sz="1500" b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1. Principios generales</a:t>
            </a:r>
          </a:p>
          <a:p>
            <a:pPr marL="742950" lvl="3" indent="-285750" algn="just">
              <a:lnSpc>
                <a:spcPct val="150000"/>
              </a:lnSpc>
              <a:spcBef>
                <a:spcPts val="0"/>
              </a:spcBef>
              <a:buSzPct val="65000"/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Artículo </a:t>
            </a:r>
            <a:r>
              <a:rPr lang="es-E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5. Requisitos de las estructuras</a:t>
            </a:r>
            <a:endParaRPr lang="es-ES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marL="1206500" lvl="4" indent="-292100" algn="just">
              <a:lnSpc>
                <a:spcPct val="150000"/>
              </a:lnSpc>
              <a:spcBef>
                <a:spcPts val="0"/>
              </a:spcBef>
              <a:buSzPct val="65000"/>
              <a:buFont typeface="Wingdings" panose="05000000000000000000" pitchFamily="2" charset="2"/>
              <a:buChar char="ü"/>
            </a:pPr>
            <a:r>
              <a:rPr lang="es-ES" sz="13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5.1.1 Vida útil (Anejo 18)</a:t>
            </a:r>
            <a:endParaRPr lang="es-ES" sz="1300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  <a:p>
            <a:pPr marL="1206500" lvl="4" indent="-292100" algn="just">
              <a:lnSpc>
                <a:spcPct val="150000"/>
              </a:lnSpc>
              <a:spcBef>
                <a:spcPts val="0"/>
              </a:spcBef>
              <a:buSzPct val="65000"/>
              <a:buFont typeface="Wingdings" panose="05000000000000000000" pitchFamily="2" charset="2"/>
              <a:buChar char="ü"/>
            </a:pPr>
            <a:r>
              <a:rPr lang="es-ES" sz="13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5.2.1.4 </a:t>
            </a:r>
            <a:r>
              <a:rPr lang="es-ES" sz="1300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Exigencias </a:t>
            </a:r>
            <a:r>
              <a:rPr lang="es-ES" sz="13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relativas a la durabilidad</a:t>
            </a:r>
            <a:endParaRPr lang="es-ES" sz="1300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  <a:p>
            <a:pPr marL="0" lvl="2" algn="just">
              <a:lnSpc>
                <a:spcPct val="150000"/>
              </a:lnSpc>
              <a:spcBef>
                <a:spcPts val="600"/>
              </a:spcBef>
              <a:buSzPct val="65000"/>
            </a:pPr>
            <a:r>
              <a:rPr lang="es-ES" sz="1500" b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CAPÍTULO </a:t>
            </a:r>
            <a:r>
              <a:rPr lang="es-ES" sz="1500" b="1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3. Bases generales para el proyecto y criterios de seguridad</a:t>
            </a:r>
          </a:p>
          <a:p>
            <a:pPr marL="749300" lvl="3" indent="-292100" algn="just">
              <a:lnSpc>
                <a:spcPct val="150000"/>
              </a:lnSpc>
              <a:spcBef>
                <a:spcPts val="0"/>
              </a:spcBef>
              <a:buSzPct val="65000"/>
              <a:buFont typeface="Wingdings" pitchFamily="2" charset="2"/>
              <a:buChar char="§"/>
            </a:pPr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Artículo 11. Bases para la comprobación de los Estados Límite asociados a la </a:t>
            </a:r>
            <a:r>
              <a:rPr lang="es-E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durabilidad</a:t>
            </a:r>
            <a:endParaRPr lang="es-ES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marL="0" lvl="2" algn="just">
              <a:lnSpc>
                <a:spcPct val="150000"/>
              </a:lnSpc>
              <a:spcBef>
                <a:spcPts val="600"/>
              </a:spcBef>
              <a:buSzPct val="65000"/>
            </a:pPr>
            <a:r>
              <a:rPr lang="es-ES" sz="1500" b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CAPÍTULO </a:t>
            </a:r>
            <a:r>
              <a:rPr lang="es-ES" sz="1500" b="1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7. Criterios generales para las estructuras de hormigón</a:t>
            </a:r>
          </a:p>
          <a:p>
            <a:pPr marL="749300" lvl="3" indent="-292100" algn="just">
              <a:lnSpc>
                <a:spcPct val="150000"/>
              </a:lnSpc>
              <a:spcBef>
                <a:spcPts val="0"/>
              </a:spcBef>
              <a:buSzPct val="65000"/>
              <a:buFont typeface="Wingdings" pitchFamily="2" charset="2"/>
              <a:buChar char="§"/>
            </a:pPr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Artículo 27. Criterios específicos para las estructuras de hormigón </a:t>
            </a:r>
          </a:p>
          <a:p>
            <a:pPr marL="1206500" lvl="4" indent="-292100" algn="just">
              <a:lnSpc>
                <a:spcPct val="150000"/>
              </a:lnSpc>
              <a:spcBef>
                <a:spcPts val="0"/>
              </a:spcBef>
              <a:buSzPct val="65000"/>
              <a:buFont typeface="Wingdings" panose="05000000000000000000" pitchFamily="2" charset="2"/>
              <a:buChar char="ü"/>
            </a:pPr>
            <a:r>
              <a:rPr lang="es-ES" sz="13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27.1 </a:t>
            </a:r>
            <a:r>
              <a:rPr lang="es-ES" sz="1300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Clases de exposición de los elementos de </a:t>
            </a:r>
            <a:r>
              <a:rPr lang="es-ES" sz="13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hormigón </a:t>
            </a:r>
          </a:p>
          <a:p>
            <a:pPr marL="1206500" lvl="4" indent="-292100" algn="just">
              <a:lnSpc>
                <a:spcPct val="150000"/>
              </a:lnSpc>
              <a:spcBef>
                <a:spcPts val="0"/>
              </a:spcBef>
              <a:buSzPct val="65000"/>
              <a:buFont typeface="Wingdings" panose="05000000000000000000" pitchFamily="2" charset="2"/>
              <a:buChar char="ü"/>
            </a:pPr>
            <a:r>
              <a:rPr lang="es-ES" sz="13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27.2 </a:t>
            </a:r>
            <a:r>
              <a:rPr lang="es-ES" sz="1300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Exigencias específicas de las estructuras de </a:t>
            </a:r>
            <a:r>
              <a:rPr lang="es-ES" sz="13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hormigón </a:t>
            </a:r>
            <a:r>
              <a:rPr lang="es-ES" sz="10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(Aberturas máximas de fisura)</a:t>
            </a:r>
            <a:endParaRPr lang="es-ES" sz="1000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  <a:p>
            <a:pPr marL="0" lvl="2" algn="just">
              <a:lnSpc>
                <a:spcPct val="150000"/>
              </a:lnSpc>
              <a:spcBef>
                <a:spcPts val="600"/>
              </a:spcBef>
              <a:buSzPct val="65000"/>
            </a:pPr>
            <a:r>
              <a:rPr lang="es-ES" sz="1500" b="1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CAPÍTULO 9. Durabilidad de las estructuras de hormigón</a:t>
            </a:r>
          </a:p>
          <a:p>
            <a:pPr marL="749300" lvl="3" indent="-292100" algn="just">
              <a:lnSpc>
                <a:spcPct val="150000"/>
              </a:lnSpc>
              <a:spcBef>
                <a:spcPts val="0"/>
              </a:spcBef>
              <a:buSzPct val="65000"/>
              <a:buFont typeface="Wingdings" pitchFamily="2" charset="2"/>
              <a:buChar char="§"/>
            </a:pPr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Artículo 43.</a:t>
            </a:r>
            <a:r>
              <a:rPr lang="es-ES" sz="1400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Estrategia de durabilidad en los elementos de hormigón</a:t>
            </a:r>
          </a:p>
          <a:p>
            <a:pPr marL="749300" lvl="3" indent="-292100" algn="just">
              <a:lnSpc>
                <a:spcPct val="150000"/>
              </a:lnSpc>
              <a:spcBef>
                <a:spcPts val="0"/>
              </a:spcBef>
              <a:buSzPct val="65000"/>
              <a:buFont typeface="Wingdings" pitchFamily="2" charset="2"/>
              <a:buChar char="§"/>
            </a:pPr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Artículo 44. Consideraciones adicionales específicas en función de la clase de exposición</a:t>
            </a:r>
          </a:p>
          <a:p>
            <a:pPr marL="0" lvl="2" algn="just">
              <a:lnSpc>
                <a:spcPct val="150000"/>
              </a:lnSpc>
              <a:spcBef>
                <a:spcPts val="600"/>
              </a:spcBef>
              <a:buSzPct val="65000"/>
            </a:pPr>
            <a:r>
              <a:rPr lang="es-ES" sz="1500" b="1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ANEJO 12. Estimación de la vida útil de elementos de hormigón</a:t>
            </a:r>
          </a:p>
        </p:txBody>
      </p:sp>
      <p:sp>
        <p:nvSpPr>
          <p:cNvPr id="7" name="Rectángulo 6"/>
          <p:cNvSpPr/>
          <p:nvPr/>
        </p:nvSpPr>
        <p:spPr>
          <a:xfrm>
            <a:off x="921528" y="3789040"/>
            <a:ext cx="8784000" cy="241200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5160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9. Durabilidad de las estructuras de </a:t>
            </a: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60512" y="1141935"/>
            <a:ext cx="914501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Artículo </a:t>
            </a:r>
            <a:r>
              <a:rPr lang="es-E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44 Consideraciones adicionales especificas </a:t>
            </a:r>
            <a:r>
              <a:rPr lang="es-E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en función </a:t>
            </a:r>
            <a:r>
              <a:rPr lang="es-E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 la clase de </a:t>
            </a:r>
            <a:r>
              <a:rPr lang="es-E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exposición</a:t>
            </a:r>
            <a:endParaRPr lang="es-E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76536" y="1645350"/>
            <a:ext cx="8352928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44.2 Clases de exposición X0, XC, XS y XD. </a:t>
            </a: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Fisuración del recubrimiento debido a la corrosión</a:t>
            </a:r>
            <a:endParaRPr lang="es-ES" sz="1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2419253"/>
            <a:ext cx="5156234" cy="338437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993" y="2448000"/>
            <a:ext cx="4626629" cy="36004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048" y="6048400"/>
            <a:ext cx="4451478" cy="47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434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9. Durabilidad de las estructuras de </a:t>
            </a: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60512" y="1141935"/>
            <a:ext cx="914501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Artículo </a:t>
            </a:r>
            <a:r>
              <a:rPr lang="es-E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44 Consideraciones adicionales especificas </a:t>
            </a:r>
            <a:r>
              <a:rPr lang="es-E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en función </a:t>
            </a:r>
            <a:r>
              <a:rPr lang="es-E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 la clase de </a:t>
            </a:r>
            <a:r>
              <a:rPr lang="es-E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exposición</a:t>
            </a:r>
            <a:endParaRPr lang="es-E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76536" y="1645350"/>
            <a:ext cx="8928992" cy="6976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44.3 Clases de exposición XF. </a:t>
            </a: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Ataque al hormigón por ciclos hielo/deshielo </a:t>
            </a: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con sales </a:t>
            </a: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fundentes o sin ellas. </a:t>
            </a:r>
            <a:endParaRPr lang="es-ES" sz="1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865" y="2268863"/>
            <a:ext cx="5503447" cy="454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5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9. Durabilidad de las estructuras de </a:t>
            </a: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60512" y="1141935"/>
            <a:ext cx="914501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Artículo </a:t>
            </a:r>
            <a:r>
              <a:rPr lang="es-E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44 Consideraciones adicionales especificas </a:t>
            </a:r>
            <a:r>
              <a:rPr lang="es-E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en función </a:t>
            </a:r>
            <a:r>
              <a:rPr lang="es-E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 la clase de </a:t>
            </a:r>
            <a:r>
              <a:rPr lang="es-E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exposición</a:t>
            </a:r>
            <a:endParaRPr lang="es-E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76536" y="1645350"/>
            <a:ext cx="8928992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44.4 Clases de exposición XA. </a:t>
            </a: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Ataque químico al </a:t>
            </a: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hormigón</a:t>
            </a:r>
            <a:endParaRPr lang="es-ES" sz="1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32" y="2204864"/>
            <a:ext cx="6440041" cy="324437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74738" y="5733256"/>
            <a:ext cx="84812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Adicionalmente, el autor del proyecto valorará el efecto que puede tener la </a:t>
            </a:r>
            <a:r>
              <a:rPr lang="es-ES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adopción de medidas de control frente a la agresividad del ataque químico</a:t>
            </a:r>
            <a:r>
              <a:rPr lang="es-ES" sz="1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y que, en general, serán aquellas que impidan o ralenticen la reactividad química de los componentes del hormigón </a:t>
            </a:r>
            <a:endParaRPr lang="en-GB" sz="1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437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Anejo </a:t>
            </a: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6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. Recomendaciones para la selección del tipo </a:t>
            </a: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de cemento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8"/>
          <a:stretch/>
        </p:blipFill>
        <p:spPr>
          <a:xfrm>
            <a:off x="128464" y="1124744"/>
            <a:ext cx="5193906" cy="560660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064" y="2648121"/>
            <a:ext cx="4134586" cy="3100939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673080" y="1473575"/>
            <a:ext cx="4062578" cy="8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indent="-171450" eaLnBrk="1" hangingPunct="1">
              <a:lnSpc>
                <a:spcPct val="140000"/>
              </a:lnSpc>
              <a:spcBef>
                <a:spcPct val="50000"/>
              </a:spcBef>
              <a:buSzPct val="75000"/>
              <a:buFont typeface="Wingdings" panose="05000000000000000000" pitchFamily="2" charset="2"/>
              <a:buChar char="§"/>
              <a:defRPr/>
            </a:pP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Recomendaciones de uso </a:t>
            </a:r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Anejo VIII </a:t>
            </a:r>
            <a:r>
              <a:rPr lang="es-E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RC-16</a:t>
            </a:r>
          </a:p>
          <a:p>
            <a:pPr marL="171450" indent="-171450" eaLnBrk="1" hangingPunct="1">
              <a:lnSpc>
                <a:spcPct val="140000"/>
              </a:lnSpc>
              <a:spcBef>
                <a:spcPct val="50000"/>
              </a:spcBef>
              <a:buSzPct val="75000"/>
              <a:buFont typeface="Wingdings" panose="05000000000000000000" pitchFamily="2" charset="2"/>
              <a:buChar char="§"/>
              <a:defRPr/>
            </a:pP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Buscador de cementos de </a:t>
            </a:r>
            <a:r>
              <a:rPr lang="es-E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IECA</a:t>
            </a:r>
            <a:endParaRPr lang="es-ES" sz="1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779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Anejo </a:t>
            </a: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12. 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Recomendaciones para la selección del tipo </a:t>
            </a: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de cemento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169024" y="1268760"/>
            <a:ext cx="4536504" cy="147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indent="-171450" algn="just" eaLnBrk="1" hangingPunct="1">
              <a:lnSpc>
                <a:spcPct val="140000"/>
              </a:lnSpc>
              <a:spcBef>
                <a:spcPct val="50000"/>
              </a:spcBef>
              <a:buSzPct val="75000"/>
              <a:buFont typeface="Wingdings" panose="05000000000000000000" pitchFamily="2" charset="2"/>
              <a:buChar char="§"/>
              <a:defRPr/>
            </a:pP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Carácter </a:t>
            </a:r>
            <a:r>
              <a:rPr lang="es-E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informativo</a:t>
            </a:r>
          </a:p>
          <a:p>
            <a:pPr marL="171450" indent="-171450" algn="just" eaLnBrk="1" hangingPunct="1">
              <a:lnSpc>
                <a:spcPct val="150000"/>
              </a:lnSpc>
              <a:spcBef>
                <a:spcPct val="50000"/>
              </a:spcBef>
              <a:buSzPct val="75000"/>
              <a:buFont typeface="Wingdings" panose="05000000000000000000" pitchFamily="2" charset="2"/>
              <a:buChar char="§"/>
              <a:defRPr/>
            </a:pP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Ejemplo </a:t>
            </a: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de </a:t>
            </a:r>
            <a:r>
              <a:rPr lang="es-E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modelo</a:t>
            </a: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que </a:t>
            </a: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el proyectista puede </a:t>
            </a: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utilizar, bajo </a:t>
            </a: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su</a:t>
            </a: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criterio y responsabilidad, </a:t>
            </a:r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para </a:t>
            </a:r>
            <a:r>
              <a:rPr lang="es-E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estimar la </a:t>
            </a:r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vida útil </a:t>
            </a: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de elementos </a:t>
            </a: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de hormigón. </a:t>
            </a:r>
            <a:endParaRPr lang="es-ES" sz="1400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" r="1586"/>
          <a:stretch/>
        </p:blipFill>
        <p:spPr>
          <a:xfrm>
            <a:off x="200472" y="1336947"/>
            <a:ext cx="4752528" cy="52604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457056" y="3284984"/>
            <a:ext cx="4248472" cy="173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40000"/>
              </a:lnSpc>
              <a:spcBef>
                <a:spcPct val="50000"/>
              </a:spcBef>
              <a:buSzPct val="75000"/>
              <a:buFont typeface="Wingdings" panose="05000000000000000000" pitchFamily="2" charset="2"/>
              <a:buChar char="ü"/>
              <a:defRPr/>
            </a:pPr>
            <a:r>
              <a:rPr lang="es-ES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Cuando </a:t>
            </a:r>
            <a:r>
              <a:rPr lang="es-E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el </a:t>
            </a:r>
            <a:r>
              <a:rPr lang="es-ES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proyectista </a:t>
            </a:r>
            <a:r>
              <a:rPr lang="es-E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especifique un hormigón con una </a:t>
            </a:r>
            <a:r>
              <a:rPr lang="es-E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dosificación </a:t>
            </a:r>
            <a:r>
              <a:rPr lang="es-ES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mejor </a:t>
            </a:r>
            <a:r>
              <a:rPr lang="es-E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que la </a:t>
            </a:r>
            <a:r>
              <a:rPr lang="es-ES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del </a:t>
            </a:r>
            <a:r>
              <a:rPr lang="es-E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articulado </a:t>
            </a:r>
            <a:r>
              <a:rPr lang="es-ES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(A/C </a:t>
            </a:r>
            <a:r>
              <a:rPr lang="es-E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menor o </a:t>
            </a:r>
            <a:r>
              <a:rPr lang="es-ES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mayor </a:t>
            </a:r>
            <a:r>
              <a:rPr lang="es-E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contenido de cemento</a:t>
            </a:r>
            <a:r>
              <a:rPr lang="es-ES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)</a:t>
            </a:r>
          </a:p>
          <a:p>
            <a:pPr marL="285750" indent="-285750" algn="just">
              <a:lnSpc>
                <a:spcPct val="140000"/>
              </a:lnSpc>
              <a:spcBef>
                <a:spcPct val="50000"/>
              </a:spcBef>
              <a:buSzPct val="75000"/>
              <a:buFont typeface="Wingdings" panose="05000000000000000000" pitchFamily="2" charset="2"/>
              <a:buChar char="ü"/>
              <a:defRPr/>
            </a:pPr>
            <a:r>
              <a:rPr lang="es-ES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Estructuras </a:t>
            </a:r>
            <a:r>
              <a:rPr lang="es-E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en </a:t>
            </a:r>
            <a:r>
              <a:rPr lang="es-E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ambientes muy agresivos </a:t>
            </a:r>
            <a:r>
              <a:rPr lang="es-E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donde el articulado no proporciona una estrategia de durabilidad totalmente </a:t>
            </a:r>
            <a:r>
              <a:rPr lang="es-ES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definida </a:t>
            </a:r>
            <a:endParaRPr lang="es-ES" sz="12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169024" y="5140349"/>
            <a:ext cx="460851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indent="-171450" algn="just" eaLnBrk="1" hangingPunct="1">
              <a:lnSpc>
                <a:spcPct val="150000"/>
              </a:lnSpc>
              <a:spcBef>
                <a:spcPct val="50000"/>
              </a:spcBef>
              <a:buSzPct val="75000"/>
              <a:buFont typeface="Wingdings" panose="05000000000000000000" pitchFamily="2" charset="2"/>
              <a:buChar char="§"/>
              <a:defRPr/>
            </a:pP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En ningún caso puede </a:t>
            </a: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utilizarse para </a:t>
            </a: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reducir los recubrimientos </a:t>
            </a: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de las tablas 44.2.1.1.a (</a:t>
            </a: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X0 y XC) y 44.2.1.1.b (XS y XD), en </a:t>
            </a: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hormigones con las dosificaciones estrictas de la tabla </a:t>
            </a: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43.2.1.a</a:t>
            </a:r>
            <a:endParaRPr lang="es-ES" sz="1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169024" y="2854608"/>
            <a:ext cx="4536504" cy="35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indent="-171450" algn="just" eaLnBrk="1" hangingPunct="1">
              <a:lnSpc>
                <a:spcPct val="140000"/>
              </a:lnSpc>
              <a:spcBef>
                <a:spcPct val="50000"/>
              </a:spcBef>
              <a:buSzPct val="75000"/>
              <a:buFont typeface="Wingdings" panose="05000000000000000000" pitchFamily="2" charset="2"/>
              <a:buChar char="§"/>
              <a:defRPr/>
            </a:pP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Puede </a:t>
            </a: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ayudar en los siguientes </a:t>
            </a:r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casos: </a:t>
            </a:r>
          </a:p>
        </p:txBody>
      </p:sp>
    </p:spTree>
    <p:extLst>
      <p:ext uri="{BB962C8B-B14F-4D97-AF65-F5344CB8AC3E}">
        <p14:creationId xmlns:p14="http://schemas.microsoft.com/office/powerpoint/2010/main" val="38673125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bomb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663" y="1125539"/>
            <a:ext cx="2686050" cy="551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 descr="bomb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6301" y="1125538"/>
            <a:ext cx="2843213" cy="551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 descr="bomb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1125539"/>
            <a:ext cx="299720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96875" y="476250"/>
            <a:ext cx="59531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s-ES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Conclusiones</a:t>
            </a:r>
            <a:endParaRPr lang="es-ES" sz="2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64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44488" y="554569"/>
            <a:ext cx="722042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La durabilidad en el Código Estructural…</a:t>
            </a:r>
            <a:endParaRPr lang="es-E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92560" y="1268760"/>
            <a:ext cx="856895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§"/>
            </a:pPr>
            <a:r>
              <a:rPr lang="es-ES" sz="16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Planteamiento </a:t>
            </a:r>
            <a:r>
              <a:rPr lang="es-ES" sz="1600" dirty="0" smtClean="0">
                <a:solidFill>
                  <a:srgbClr val="FF0000"/>
                </a:solidFill>
                <a:latin typeface="Century Gothic" pitchFamily="34" charset="0"/>
              </a:rPr>
              <a:t>similar </a:t>
            </a:r>
            <a:r>
              <a:rPr lang="es-ES" sz="16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al recogido en la EHE-08</a:t>
            </a:r>
          </a:p>
          <a:p>
            <a:pPr marL="285750" indent="-285750" algn="just">
              <a:lnSpc>
                <a:spcPct val="200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§"/>
            </a:pPr>
            <a:r>
              <a:rPr lang="es-ES" sz="16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Cambio en la </a:t>
            </a:r>
            <a:r>
              <a:rPr lang="es-ES" sz="1600" dirty="0" smtClean="0">
                <a:solidFill>
                  <a:srgbClr val="FF0000"/>
                </a:solidFill>
                <a:latin typeface="Century Gothic" pitchFamily="34" charset="0"/>
              </a:rPr>
              <a:t>denominación de las clases de exposición:</a:t>
            </a:r>
            <a:r>
              <a:rPr lang="es-ES" sz="16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normativa europea</a:t>
            </a:r>
            <a:endParaRPr lang="es-ES" sz="16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285750" indent="-285750" algn="just">
              <a:lnSpc>
                <a:spcPct val="200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§"/>
            </a:pPr>
            <a:r>
              <a:rPr lang="es-ES" sz="16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Definición de la </a:t>
            </a:r>
            <a:r>
              <a:rPr lang="es-ES" sz="1600" dirty="0" smtClean="0">
                <a:solidFill>
                  <a:srgbClr val="FF0000"/>
                </a:solidFill>
                <a:latin typeface="Century Gothic" pitchFamily="34" charset="0"/>
              </a:rPr>
              <a:t>vida útil </a:t>
            </a:r>
            <a:r>
              <a:rPr lang="es-ES" sz="1600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y el </a:t>
            </a:r>
            <a:r>
              <a:rPr lang="es-ES" sz="1600" dirty="0" smtClean="0">
                <a:solidFill>
                  <a:srgbClr val="FF0000"/>
                </a:solidFill>
                <a:latin typeface="Century Gothic" pitchFamily="34" charset="0"/>
              </a:rPr>
              <a:t>plan de mantenimiento</a:t>
            </a:r>
          </a:p>
          <a:p>
            <a:pPr marL="285750" indent="-285750" algn="just">
              <a:lnSpc>
                <a:spcPct val="200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§"/>
            </a:pPr>
            <a:r>
              <a:rPr lang="es-ES" sz="16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Establecer una </a:t>
            </a:r>
            <a:r>
              <a:rPr lang="es-ES" sz="1600" dirty="0" smtClean="0">
                <a:solidFill>
                  <a:srgbClr val="FF0000"/>
                </a:solidFill>
                <a:latin typeface="Century Gothic" pitchFamily="34" charset="0"/>
              </a:rPr>
              <a:t>estrategia de durabilidad</a:t>
            </a:r>
          </a:p>
          <a:p>
            <a:pPr marL="285750" indent="-285750" algn="just">
              <a:lnSpc>
                <a:spcPct val="200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§"/>
            </a:pPr>
            <a:r>
              <a:rPr lang="es-ES" sz="16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Hormigón con la suficiente </a:t>
            </a:r>
            <a:r>
              <a:rPr lang="es-ES" sz="1600" dirty="0" smtClean="0">
                <a:solidFill>
                  <a:srgbClr val="FF0000"/>
                </a:solidFill>
                <a:latin typeface="Century Gothic" pitchFamily="34" charset="0"/>
              </a:rPr>
              <a:t>compacidad</a:t>
            </a:r>
            <a:r>
              <a:rPr lang="es-ES" sz="16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: dosificación y ejecución (curado)</a:t>
            </a:r>
          </a:p>
          <a:p>
            <a:pPr marL="285750" indent="-285750" algn="just">
              <a:lnSpc>
                <a:spcPct val="200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§"/>
            </a:pPr>
            <a:r>
              <a:rPr lang="es-ES" sz="16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Calidad y espesor del </a:t>
            </a:r>
            <a:r>
              <a:rPr lang="es-ES" sz="1600" dirty="0" smtClean="0">
                <a:solidFill>
                  <a:srgbClr val="FF0000"/>
                </a:solidFill>
                <a:latin typeface="Century Gothic" pitchFamily="34" charset="0"/>
              </a:rPr>
              <a:t>recubrimiento</a:t>
            </a:r>
          </a:p>
          <a:p>
            <a:pPr marL="285750" indent="-285750" algn="just">
              <a:lnSpc>
                <a:spcPct val="200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Aplicación de </a:t>
            </a:r>
            <a:r>
              <a:rPr lang="es-ES" sz="1600" dirty="0" smtClean="0">
                <a:solidFill>
                  <a:srgbClr val="FF0000"/>
                </a:solidFill>
                <a:latin typeface="Century Gothic" pitchFamily="34" charset="0"/>
              </a:rPr>
              <a:t>medidas especiales de protección</a:t>
            </a:r>
          </a:p>
          <a:p>
            <a:pPr marL="285750" indent="-285750" algn="just">
              <a:lnSpc>
                <a:spcPct val="200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§"/>
            </a:pPr>
            <a:r>
              <a:rPr lang="es-ES" sz="16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Importancia </a:t>
            </a:r>
            <a:r>
              <a:rPr lang="es-ES" sz="1600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del </a:t>
            </a:r>
            <a:r>
              <a:rPr lang="es-ES" sz="1600" dirty="0" smtClean="0">
                <a:solidFill>
                  <a:srgbClr val="FF0000"/>
                </a:solidFill>
                <a:latin typeface="Century Gothic" pitchFamily="34" charset="0"/>
              </a:rPr>
              <a:t>tipo de cemento </a:t>
            </a:r>
            <a:r>
              <a:rPr lang="es-ES" sz="1600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(Anejo 6)</a:t>
            </a:r>
          </a:p>
          <a:p>
            <a:pPr marL="285750" indent="-285750" algn="just">
              <a:lnSpc>
                <a:spcPct val="200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Posibilidad de </a:t>
            </a:r>
            <a:r>
              <a:rPr lang="es-ES" sz="1600" dirty="0" smtClean="0">
                <a:solidFill>
                  <a:srgbClr val="FF0000"/>
                </a:solidFill>
                <a:latin typeface="Century Gothic" pitchFamily="34" charset="0"/>
              </a:rPr>
              <a:t>estimar la vida útil </a:t>
            </a:r>
            <a:r>
              <a:rPr lang="es-ES" sz="1600" dirty="0" smtClean="0">
                <a:solidFill>
                  <a:srgbClr val="002060"/>
                </a:solidFill>
                <a:latin typeface="Century Gothic" pitchFamily="34" charset="0"/>
              </a:rPr>
              <a:t>(Anejo 12)</a:t>
            </a:r>
            <a:endParaRPr lang="es-ES" sz="1600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21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784648" y="179929"/>
            <a:ext cx="2304256" cy="584775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algn="just">
              <a:lnSpc>
                <a:spcPct val="200000"/>
              </a:lnSpc>
              <a:spcBef>
                <a:spcPts val="600"/>
              </a:spcBef>
              <a:buSzPct val="75000"/>
            </a:pPr>
            <a:r>
              <a:rPr lang="es-ES" sz="16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Control exhaustivo…</a:t>
            </a:r>
            <a:endParaRPr lang="es-ES" sz="16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057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72480" y="6021288"/>
            <a:ext cx="3864620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s-ES" sz="1200" b="1" i="1" dirty="0">
                <a:solidFill>
                  <a:schemeClr val="bg1"/>
                </a:solidFill>
                <a:latin typeface="Century Gothic" pitchFamily="34" charset="0"/>
              </a:rPr>
              <a:t>Rafael Rueda Arriete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s-ES" sz="1050" b="1" i="1" dirty="0">
                <a:solidFill>
                  <a:schemeClr val="bg1"/>
                </a:solidFill>
                <a:latin typeface="Century Gothic" pitchFamily="34" charset="0"/>
              </a:rPr>
              <a:t>Ingeniero de Caminos, Canales y Puertos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s-ES" sz="1050" b="1" i="1" dirty="0">
                <a:solidFill>
                  <a:schemeClr val="bg1"/>
                </a:solidFill>
                <a:latin typeface="Century Gothic" pitchFamily="34" charset="0"/>
              </a:rPr>
              <a:t>IECA </a:t>
            </a:r>
            <a:r>
              <a:rPr lang="es-ES" sz="1050" b="1" i="1" dirty="0" smtClean="0">
                <a:solidFill>
                  <a:schemeClr val="bg1"/>
                </a:solidFill>
                <a:latin typeface="Century Gothic" pitchFamily="34" charset="0"/>
              </a:rPr>
              <a:t>Tecnología. Director Área </a:t>
            </a:r>
            <a:r>
              <a:rPr lang="es-ES" sz="1050" b="1" i="1" dirty="0">
                <a:solidFill>
                  <a:schemeClr val="bg1"/>
                </a:solidFill>
                <a:latin typeface="Century Gothic" pitchFamily="34" charset="0"/>
              </a:rPr>
              <a:t>Levante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520952" y="2790112"/>
            <a:ext cx="4538662" cy="9989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lnSpc>
                <a:spcPct val="130000"/>
              </a:lnSpc>
              <a:spcBef>
                <a:spcPts val="0"/>
              </a:spcBef>
            </a:pPr>
            <a:r>
              <a:rPr lang="es-E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GRACIAS POR VUESTRA ATENCIÓN</a:t>
            </a: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7977336" y="161925"/>
            <a:ext cx="2052637" cy="646113"/>
            <a:chOff x="240" y="240"/>
            <a:chExt cx="1194" cy="407"/>
          </a:xfrm>
        </p:grpSpPr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32" y="256"/>
              <a:ext cx="80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3200" b="1">
                  <a:solidFill>
                    <a:srgbClr val="000066"/>
                  </a:solidFill>
                  <a:latin typeface="Swis721 BT" pitchFamily="34" charset="0"/>
                </a:rPr>
                <a:t>IECA</a:t>
              </a:r>
            </a:p>
          </p:txBody>
        </p:sp>
        <p:grpSp>
          <p:nvGrpSpPr>
            <p:cNvPr id="10" name="Group 10"/>
            <p:cNvGrpSpPr>
              <a:grpSpLocks/>
            </p:cNvGrpSpPr>
            <p:nvPr/>
          </p:nvGrpSpPr>
          <p:grpSpPr bwMode="auto">
            <a:xfrm>
              <a:off x="240" y="240"/>
              <a:ext cx="364" cy="407"/>
              <a:chOff x="144" y="147"/>
              <a:chExt cx="404" cy="429"/>
            </a:xfrm>
          </p:grpSpPr>
          <p:sp>
            <p:nvSpPr>
              <p:cNvPr id="11" name="Rectangle 11"/>
              <p:cNvSpPr>
                <a:spLocks noChangeArrowheads="1"/>
              </p:cNvSpPr>
              <p:nvPr/>
            </p:nvSpPr>
            <p:spPr bwMode="auto">
              <a:xfrm>
                <a:off x="144" y="252"/>
                <a:ext cx="96" cy="324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" name="Rectangle 12"/>
              <p:cNvSpPr>
                <a:spLocks noChangeArrowheads="1"/>
              </p:cNvSpPr>
              <p:nvPr/>
            </p:nvSpPr>
            <p:spPr bwMode="auto">
              <a:xfrm flipH="1">
                <a:off x="453" y="147"/>
                <a:ext cx="95" cy="322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" name="Rectangle 13"/>
              <p:cNvSpPr>
                <a:spLocks noChangeArrowheads="1"/>
              </p:cNvSpPr>
              <p:nvPr/>
            </p:nvSpPr>
            <p:spPr bwMode="auto">
              <a:xfrm>
                <a:off x="240" y="253"/>
                <a:ext cx="109" cy="104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4" name="Rectangle 14"/>
              <p:cNvSpPr>
                <a:spLocks noChangeArrowheads="1"/>
              </p:cNvSpPr>
              <p:nvPr/>
            </p:nvSpPr>
            <p:spPr bwMode="auto">
              <a:xfrm>
                <a:off x="240" y="471"/>
                <a:ext cx="109" cy="104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5" name="Rectangle 15"/>
              <p:cNvSpPr>
                <a:spLocks noChangeArrowheads="1"/>
              </p:cNvSpPr>
              <p:nvPr/>
            </p:nvSpPr>
            <p:spPr bwMode="auto">
              <a:xfrm>
                <a:off x="349" y="147"/>
                <a:ext cx="109" cy="104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6" name="Rectangle 16"/>
              <p:cNvSpPr>
                <a:spLocks noChangeArrowheads="1"/>
              </p:cNvSpPr>
              <p:nvPr/>
            </p:nvSpPr>
            <p:spPr bwMode="auto">
              <a:xfrm>
                <a:off x="349" y="360"/>
                <a:ext cx="109" cy="109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00472" y="550052"/>
            <a:ext cx="7076405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s-ES" sz="26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3. Bases generales</a:t>
            </a:r>
            <a:endParaRPr lang="es-ES" sz="2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88504" y="1239143"/>
            <a:ext cx="90010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Artículo 11. Bases para la comprobación de los Estados Límite asociados a la durabilidad</a:t>
            </a:r>
          </a:p>
        </p:txBody>
      </p:sp>
      <p:sp>
        <p:nvSpPr>
          <p:cNvPr id="5" name="Rectángulo 4"/>
          <p:cNvSpPr/>
          <p:nvPr/>
        </p:nvSpPr>
        <p:spPr>
          <a:xfrm>
            <a:off x="790001" y="1735873"/>
            <a:ext cx="8985448" cy="3231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La comprobación de la vida útil requerida para la estructura </a:t>
            </a:r>
            <a:r>
              <a:rPr lang="es-ES" sz="15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comprenderá </a:t>
            </a:r>
            <a:r>
              <a:rPr lang="es-ES" sz="1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las </a:t>
            </a:r>
            <a:r>
              <a:rPr lang="es-ES" sz="15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fases</a:t>
            </a:r>
            <a:r>
              <a:rPr lang="es-ES" sz="1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: </a:t>
            </a:r>
            <a:endParaRPr lang="en-GB" sz="15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314509" y="2063315"/>
            <a:ext cx="8460940" cy="15004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300"/>
              </a:spcBef>
              <a:buFont typeface="+mj-lt"/>
              <a:buAutoNum type="alphaLcPeriod"/>
            </a:pP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Identificación </a:t>
            </a: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 la </a:t>
            </a:r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vida útil </a:t>
            </a:r>
            <a:r>
              <a:rPr lang="es-E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nominal </a:t>
            </a: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(apartado 5.1.1 y Anejo 8) </a:t>
            </a:r>
          </a:p>
          <a:p>
            <a:pPr marL="342900" indent="-342900">
              <a:lnSpc>
                <a:spcPct val="150000"/>
              </a:lnSpc>
              <a:spcBef>
                <a:spcPts val="300"/>
              </a:spcBef>
              <a:buFont typeface="+mj-lt"/>
              <a:buAutoNum type="alphaLcPeriod"/>
            </a:pP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Identificación </a:t>
            </a: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del </a:t>
            </a:r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tipo de ambiente</a:t>
            </a: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, </a:t>
            </a: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(apartado 27.1)</a:t>
            </a:r>
          </a:p>
          <a:p>
            <a:pPr marL="342900" indent="-342900">
              <a:lnSpc>
                <a:spcPct val="150000"/>
              </a:lnSpc>
              <a:spcBef>
                <a:spcPts val="300"/>
              </a:spcBef>
              <a:buFont typeface="+mj-lt"/>
              <a:buAutoNum type="alphaLcPeriod"/>
            </a:pP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Definición </a:t>
            </a: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 la </a:t>
            </a:r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estrategia de </a:t>
            </a:r>
            <a:r>
              <a:rPr lang="es-E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durabilidad </a:t>
            </a: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para </a:t>
            </a: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cumplir </a:t>
            </a: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la vida </a:t>
            </a: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útil (artículo 43) </a:t>
            </a:r>
          </a:p>
          <a:p>
            <a:pPr marL="342900" indent="-342900">
              <a:lnSpc>
                <a:spcPct val="150000"/>
              </a:lnSpc>
              <a:spcBef>
                <a:spcPts val="300"/>
              </a:spcBef>
              <a:buFont typeface="+mj-lt"/>
              <a:buAutoNum type="alphaLcPeriod"/>
            </a:pP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Comprobación </a:t>
            </a:r>
            <a:r>
              <a:rPr lang="es-E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del </a:t>
            </a:r>
            <a:r>
              <a:rPr lang="es-E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Estado </a:t>
            </a:r>
            <a:r>
              <a:rPr lang="es-E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Límite</a:t>
            </a:r>
            <a:r>
              <a:rPr lang="es-E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(Anejo 12) </a:t>
            </a:r>
            <a:endParaRPr lang="en-GB" sz="1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4" y="3759262"/>
            <a:ext cx="7128792" cy="1973994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3800872" y="4437112"/>
            <a:ext cx="6016422" cy="2376264"/>
            <a:chOff x="3800872" y="4437112"/>
            <a:chExt cx="6016422" cy="2376264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4968" y="4817218"/>
              <a:ext cx="5152326" cy="1996158"/>
            </a:xfrm>
            <a:prstGeom prst="rect">
              <a:avLst/>
            </a:prstGeom>
          </p:spPr>
        </p:pic>
        <p:grpSp>
          <p:nvGrpSpPr>
            <p:cNvPr id="19" name="Grupo 18"/>
            <p:cNvGrpSpPr/>
            <p:nvPr/>
          </p:nvGrpSpPr>
          <p:grpSpPr>
            <a:xfrm>
              <a:off x="3800872" y="4437112"/>
              <a:ext cx="864096" cy="936104"/>
              <a:chOff x="3944888" y="4221088"/>
              <a:chExt cx="864096" cy="936104"/>
            </a:xfrm>
          </p:grpSpPr>
          <p:sp>
            <p:nvSpPr>
              <p:cNvPr id="9" name="Elipse 8"/>
              <p:cNvSpPr/>
              <p:nvPr/>
            </p:nvSpPr>
            <p:spPr>
              <a:xfrm>
                <a:off x="3944888" y="4221088"/>
                <a:ext cx="864096" cy="40490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5" name="Conector recto 14"/>
              <p:cNvCxnSpPr>
                <a:stCxn id="9" idx="4"/>
              </p:cNvCxnSpPr>
              <p:nvPr/>
            </p:nvCxnSpPr>
            <p:spPr>
              <a:xfrm>
                <a:off x="4376936" y="4625997"/>
                <a:ext cx="0" cy="53119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recto de flecha 17"/>
              <p:cNvCxnSpPr/>
              <p:nvPr/>
            </p:nvCxnSpPr>
            <p:spPr>
              <a:xfrm>
                <a:off x="4376936" y="5157192"/>
                <a:ext cx="432048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341118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adroTexto 42"/>
          <p:cNvSpPr txBox="1"/>
          <p:nvPr/>
        </p:nvSpPr>
        <p:spPr>
          <a:xfrm>
            <a:off x="441751" y="5300137"/>
            <a:ext cx="9047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EHE-08:  </a:t>
            </a:r>
            <a:r>
              <a:rPr lang="es-ES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Una única </a:t>
            </a:r>
            <a:r>
              <a:rPr lang="es-E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clase general </a:t>
            </a:r>
            <a:r>
              <a:rPr lang="es-ES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 exposición y una o más </a:t>
            </a:r>
            <a:r>
              <a:rPr lang="es-E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clases específicas</a:t>
            </a:r>
            <a:endParaRPr lang="en-GB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7. Criterios generales para las estructuras de 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974656" y="1700808"/>
            <a:ext cx="813690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Artículo 27.1 Clases de exposición de los elementos de </a:t>
            </a:r>
            <a:r>
              <a:rPr lang="es-ES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hormigón (tabla 27.1.a)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974656" y="1245619"/>
            <a:ext cx="7992888" cy="45518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¿Cuales son las nuevas designaciones para las clases de exposición</a:t>
            </a:r>
            <a:r>
              <a:rPr lang="es-E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? 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1064568" y="2204864"/>
            <a:ext cx="8784976" cy="1247656"/>
            <a:chOff x="1064568" y="2204864"/>
            <a:chExt cx="8784976" cy="1247656"/>
          </a:xfrm>
        </p:grpSpPr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1064568" y="2204864"/>
              <a:ext cx="8136904" cy="3947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5750" lvl="2" indent="-285750" algn="just">
                <a:lnSpc>
                  <a:spcPct val="150000"/>
                </a:lnSpc>
                <a:spcBef>
                  <a:spcPts val="0"/>
                </a:spcBef>
                <a:buSzPct val="75000"/>
                <a:buFont typeface="Wingdings" panose="05000000000000000000" pitchFamily="2" charset="2"/>
                <a:buChar char="§"/>
              </a:pPr>
              <a:r>
                <a:rPr lang="es-ES" sz="15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Convergencia con la </a:t>
              </a:r>
              <a:r>
                <a:rPr lang="es-ES" sz="15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normativa europea </a:t>
              </a:r>
              <a:r>
                <a:rPr lang="es-ES" sz="1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(anejos nacionales)</a:t>
              </a:r>
              <a:r>
                <a:rPr lang="es-ES" sz="15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:</a:t>
              </a:r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1712640" y="2636912"/>
              <a:ext cx="8136904" cy="81560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5750" lvl="2" indent="-285750" algn="just">
                <a:lnSpc>
                  <a:spcPct val="150000"/>
                </a:lnSpc>
                <a:spcBef>
                  <a:spcPts val="600"/>
                </a:spcBef>
                <a:buSzPct val="75000"/>
                <a:buFont typeface="Wingdings" panose="05000000000000000000" pitchFamily="2" charset="2"/>
                <a:buChar char="ü"/>
              </a:pPr>
              <a:r>
                <a:rPr lang="es-ES" sz="1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UNE-EN </a:t>
              </a:r>
              <a:r>
                <a:rPr lang="es-ES" sz="14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1992-1-1. </a:t>
              </a:r>
              <a:r>
                <a:rPr lang="es-ES" sz="1400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Eurocódigo</a:t>
              </a:r>
              <a:r>
                <a:rPr lang="es-ES" sz="14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 2: Proyecto de estructuras de hormigón. Parte 1-1</a:t>
              </a:r>
            </a:p>
            <a:p>
              <a:pPr marL="285750" lvl="2" indent="-285750" algn="just">
                <a:lnSpc>
                  <a:spcPct val="150000"/>
                </a:lnSpc>
                <a:spcBef>
                  <a:spcPts val="600"/>
                </a:spcBef>
                <a:buSzPct val="75000"/>
                <a:buFont typeface="Wingdings" panose="05000000000000000000" pitchFamily="2" charset="2"/>
                <a:buChar char="ü"/>
              </a:pPr>
              <a:r>
                <a:rPr lang="es-ES" sz="14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UNE-EN 206. Hormigón. Especificaciones, prestaciones, producción y conformidad</a:t>
              </a: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56457" y="3669853"/>
            <a:ext cx="5552949" cy="1340943"/>
            <a:chOff x="56457" y="3804927"/>
            <a:chExt cx="5552949" cy="1340943"/>
          </a:xfrm>
        </p:grpSpPr>
        <p:pic>
          <p:nvPicPr>
            <p:cNvPr id="15" name="Imagen 14" descr="Imagen que contiene señal, cuarto, cama&#10;&#10;Descripción generada automáticamente">
              <a:extLst>
                <a:ext uri="{FF2B5EF4-FFF2-40B4-BE49-F238E27FC236}">
                  <a16:creationId xmlns:a16="http://schemas.microsoft.com/office/drawing/2014/main" id="{8FF5791E-6A46-4958-8312-100F4A62A74B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7" r="79182"/>
            <a:stretch/>
          </p:blipFill>
          <p:spPr>
            <a:xfrm>
              <a:off x="56457" y="3813870"/>
              <a:ext cx="1332000" cy="1332000"/>
            </a:xfrm>
            <a:prstGeom prst="rect">
              <a:avLst/>
            </a:prstGeom>
          </p:spPr>
        </p:pic>
        <p:pic>
          <p:nvPicPr>
            <p:cNvPr id="18" name="Imagen 17" descr="Imagen que contiene señal, cuarto, cama&#10;&#10;Descripción generada automáticamente">
              <a:extLst>
                <a:ext uri="{FF2B5EF4-FFF2-40B4-BE49-F238E27FC236}">
                  <a16:creationId xmlns:a16="http://schemas.microsoft.com/office/drawing/2014/main" id="{8FF5791E-6A46-4958-8312-100F4A62A74B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44" t="3548" r="53101"/>
            <a:stretch/>
          </p:blipFill>
          <p:spPr>
            <a:xfrm>
              <a:off x="1424608" y="3813870"/>
              <a:ext cx="1368000" cy="1332000"/>
            </a:xfrm>
            <a:prstGeom prst="rect">
              <a:avLst/>
            </a:prstGeom>
          </p:spPr>
        </p:pic>
        <p:pic>
          <p:nvPicPr>
            <p:cNvPr id="19" name="Imagen 18" descr="Imagen que contiene señal, cuarto, cama&#10;&#10;Descripción generada automáticamente">
              <a:extLst>
                <a:ext uri="{FF2B5EF4-FFF2-40B4-BE49-F238E27FC236}">
                  <a16:creationId xmlns:a16="http://schemas.microsoft.com/office/drawing/2014/main" id="{8FF5791E-6A46-4958-8312-100F4A62A74B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1" t="2837" r="26639"/>
            <a:stretch/>
          </p:blipFill>
          <p:spPr>
            <a:xfrm>
              <a:off x="2839411" y="3804927"/>
              <a:ext cx="1368000" cy="1332000"/>
            </a:xfrm>
            <a:prstGeom prst="rect">
              <a:avLst/>
            </a:prstGeom>
          </p:spPr>
        </p:pic>
        <p:pic>
          <p:nvPicPr>
            <p:cNvPr id="23" name="Imagen 22" descr="Imagen que contiene señal, cuarto, cama&#10;&#10;Descripción generada automáticamente">
              <a:extLst>
                <a:ext uri="{FF2B5EF4-FFF2-40B4-BE49-F238E27FC236}">
                  <a16:creationId xmlns:a16="http://schemas.microsoft.com/office/drawing/2014/main" id="{8FF5791E-6A46-4958-8312-100F4A62A74B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59" t="4292" r="639"/>
            <a:stretch/>
          </p:blipFill>
          <p:spPr>
            <a:xfrm>
              <a:off x="4241406" y="3804927"/>
              <a:ext cx="1368000" cy="1332000"/>
            </a:xfrm>
            <a:prstGeom prst="rect">
              <a:avLst/>
            </a:prstGeom>
          </p:spPr>
        </p:pic>
      </p:grpSp>
      <p:grpSp>
        <p:nvGrpSpPr>
          <p:cNvPr id="8" name="Grupo 7"/>
          <p:cNvGrpSpPr/>
          <p:nvPr/>
        </p:nvGrpSpPr>
        <p:grpSpPr>
          <a:xfrm>
            <a:off x="5684378" y="3645024"/>
            <a:ext cx="4165166" cy="1356829"/>
            <a:chOff x="5640060" y="3789040"/>
            <a:chExt cx="4165166" cy="1356829"/>
          </a:xfrm>
        </p:grpSpPr>
        <p:grpSp>
          <p:nvGrpSpPr>
            <p:cNvPr id="3" name="Grupo 2"/>
            <p:cNvGrpSpPr/>
            <p:nvPr/>
          </p:nvGrpSpPr>
          <p:grpSpPr>
            <a:xfrm>
              <a:off x="5640060" y="3789040"/>
              <a:ext cx="1368000" cy="1356829"/>
              <a:chOff x="5640060" y="3789040"/>
              <a:chExt cx="1368000" cy="1356829"/>
            </a:xfrm>
          </p:grpSpPr>
          <p:pic>
            <p:nvPicPr>
              <p:cNvPr id="20" name="Picture 2" descr="Quedan residuos de la antigua Química en La Almozara? | Noticias de  Zaragoza en Heraldo.es">
                <a:extLst>
                  <a:ext uri="{FF2B5EF4-FFF2-40B4-BE49-F238E27FC236}">
                    <a16:creationId xmlns:a16="http://schemas.microsoft.com/office/drawing/2014/main" id="{5A18D1D7-E969-4516-8225-FD259A2197F1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14"/>
              <a:stretch/>
            </p:blipFill>
            <p:spPr bwMode="auto">
              <a:xfrm>
                <a:off x="5640060" y="3813869"/>
                <a:ext cx="1368000" cy="133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8BFCB780-7EB2-4A7B-A2D9-095163E0DB44}"/>
                  </a:ext>
                </a:extLst>
              </p:cNvPr>
              <p:cNvSpPr txBox="1"/>
              <p:nvPr/>
            </p:nvSpPr>
            <p:spPr>
              <a:xfrm>
                <a:off x="5701369" y="3789040"/>
                <a:ext cx="1123839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3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 Medium" panose="020B0502040204020203" pitchFamily="2" charset="0"/>
                    <a:cs typeface="Poppins Medium" panose="020B0502040204020203" pitchFamily="2" charset="0"/>
                  </a:rPr>
                  <a:t>Q</a:t>
                </a:r>
              </a:p>
              <a:p>
                <a:pPr algn="ctr"/>
                <a:r>
                  <a:rPr lang="es-E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 Medium" panose="020B0502040204020203" pitchFamily="2" charset="0"/>
                    <a:cs typeface="Poppins Medium" panose="020B0502040204020203" pitchFamily="2" charset="0"/>
                  </a:rPr>
                  <a:t>Ataque químico</a:t>
                </a:r>
              </a:p>
            </p:txBody>
          </p:sp>
        </p:grpSp>
        <p:grpSp>
          <p:nvGrpSpPr>
            <p:cNvPr id="5" name="Grupo 4"/>
            <p:cNvGrpSpPr/>
            <p:nvPr/>
          </p:nvGrpSpPr>
          <p:grpSpPr>
            <a:xfrm>
              <a:off x="6962985" y="3789040"/>
              <a:ext cx="1518407" cy="1356829"/>
              <a:chOff x="6962985" y="3789040"/>
              <a:chExt cx="1518407" cy="1356829"/>
            </a:xfrm>
          </p:grpSpPr>
          <p:pic>
            <p:nvPicPr>
              <p:cNvPr id="24" name="Picture 4" descr="Helada en la presa de Navacerrada | Flickr">
                <a:extLst>
                  <a:ext uri="{FF2B5EF4-FFF2-40B4-BE49-F238E27FC236}">
                    <a16:creationId xmlns:a16="http://schemas.microsoft.com/office/drawing/2014/main" id="{0627228D-49BE-4416-946B-6A94621E6B20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23"/>
              <a:stretch/>
            </p:blipFill>
            <p:spPr bwMode="auto">
              <a:xfrm>
                <a:off x="7041232" y="3813869"/>
                <a:ext cx="1368000" cy="133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2B3ABDB4-A6F1-4499-9877-0A788EA409EE}"/>
                  </a:ext>
                </a:extLst>
              </p:cNvPr>
              <p:cNvSpPr txBox="1"/>
              <p:nvPr/>
            </p:nvSpPr>
            <p:spPr>
              <a:xfrm>
                <a:off x="6962985" y="3789040"/>
                <a:ext cx="1518407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3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 Medium" panose="020B0502040204020203" pitchFamily="2" charset="0"/>
                    <a:cs typeface="Poppins Medium" panose="020B0502040204020203" pitchFamily="2" charset="0"/>
                  </a:rPr>
                  <a:t>H y F</a:t>
                </a:r>
              </a:p>
              <a:p>
                <a:pPr algn="ctr"/>
                <a:r>
                  <a:rPr lang="es-E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 Medium" panose="020B0502040204020203" pitchFamily="2" charset="0"/>
                    <a:cs typeface="Poppins Medium" panose="020B0502040204020203" pitchFamily="2" charset="0"/>
                  </a:rPr>
                  <a:t>Ataque hielo/ deshielo</a:t>
                </a:r>
                <a:endParaRPr lang="es-E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 Medium" panose="020B0502040204020203" pitchFamily="2" charset="0"/>
                  <a:cs typeface="Poppins Medium" panose="020B0502040204020203" pitchFamily="2" charset="0"/>
                </a:endParaRPr>
              </a:p>
            </p:txBody>
          </p:sp>
        </p:grpSp>
        <p:grpSp>
          <p:nvGrpSpPr>
            <p:cNvPr id="6" name="Grupo 5"/>
            <p:cNvGrpSpPr/>
            <p:nvPr/>
          </p:nvGrpSpPr>
          <p:grpSpPr>
            <a:xfrm>
              <a:off x="8437074" y="3797982"/>
              <a:ext cx="1368152" cy="1338945"/>
              <a:chOff x="8437074" y="3797982"/>
              <a:chExt cx="1368152" cy="1338945"/>
            </a:xfrm>
          </p:grpSpPr>
          <p:pic>
            <p:nvPicPr>
              <p:cNvPr id="26" name="Picture 6" descr="Refuerzo de hormigón delgado adherido para la rehabilitación del pavimento  de hormigón de un vial urbano en el municipio de Beniparrell (Valencia)">
                <a:extLst>
                  <a:ext uri="{FF2B5EF4-FFF2-40B4-BE49-F238E27FC236}">
                    <a16:creationId xmlns:a16="http://schemas.microsoft.com/office/drawing/2014/main" id="{C5ECAB9C-BA7D-4FAB-A0FA-01998C7FDECF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806" r="14581"/>
              <a:stretch/>
            </p:blipFill>
            <p:spPr bwMode="auto">
              <a:xfrm>
                <a:off x="8437226" y="3804927"/>
                <a:ext cx="1368000" cy="133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999A076F-6AB5-47FA-AE46-18527BC5D16C}"/>
                  </a:ext>
                </a:extLst>
              </p:cNvPr>
              <p:cNvSpPr txBox="1"/>
              <p:nvPr/>
            </p:nvSpPr>
            <p:spPr>
              <a:xfrm>
                <a:off x="8437074" y="3797982"/>
                <a:ext cx="1296144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3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 Medium" panose="020B0502040204020203" pitchFamily="2" charset="0"/>
                    <a:cs typeface="Poppins Medium" panose="020B0502040204020203" pitchFamily="2" charset="0"/>
                  </a:rPr>
                  <a:t>E</a:t>
                </a:r>
              </a:p>
              <a:p>
                <a:pPr algn="ctr"/>
                <a:r>
                  <a:rPr lang="es-E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 Medium" panose="020B0502040204020203" pitchFamily="2" charset="0"/>
                    <a:cs typeface="Poppins Medium" panose="020B0502040204020203" pitchFamily="2" charset="0"/>
                  </a:rPr>
                  <a:t>Erosión</a:t>
                </a:r>
              </a:p>
            </p:txBody>
          </p:sp>
        </p:grpSp>
      </p:grpSp>
      <p:grpSp>
        <p:nvGrpSpPr>
          <p:cNvPr id="11" name="Grupo 10"/>
          <p:cNvGrpSpPr/>
          <p:nvPr/>
        </p:nvGrpSpPr>
        <p:grpSpPr>
          <a:xfrm>
            <a:off x="49270" y="5157192"/>
            <a:ext cx="9799819" cy="1340437"/>
            <a:chOff x="49270" y="5220256"/>
            <a:chExt cx="9799819" cy="1340437"/>
          </a:xfrm>
        </p:grpSpPr>
        <p:grpSp>
          <p:nvGrpSpPr>
            <p:cNvPr id="10" name="Grupo 9"/>
            <p:cNvGrpSpPr/>
            <p:nvPr/>
          </p:nvGrpSpPr>
          <p:grpSpPr>
            <a:xfrm>
              <a:off x="49270" y="5229199"/>
              <a:ext cx="5560136" cy="1331494"/>
              <a:chOff x="49270" y="5229199"/>
              <a:chExt cx="5560136" cy="1331494"/>
            </a:xfrm>
          </p:grpSpPr>
          <p:pic>
            <p:nvPicPr>
              <p:cNvPr id="17" name="Imagen 16" descr="Mapa&#10;&#10;Descripción generada automáticamente">
                <a:extLst>
                  <a:ext uri="{FF2B5EF4-FFF2-40B4-BE49-F238E27FC236}">
                    <a16:creationId xmlns:a16="http://schemas.microsoft.com/office/drawing/2014/main" id="{93965B86-8381-461E-981D-071AF20901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896" t="1008" r="53438"/>
              <a:stretch/>
            </p:blipFill>
            <p:spPr>
              <a:xfrm>
                <a:off x="1424609" y="5229199"/>
                <a:ext cx="1368000" cy="1331493"/>
              </a:xfrm>
              <a:prstGeom prst="rect">
                <a:avLst/>
              </a:prstGeom>
            </p:spPr>
          </p:pic>
          <p:pic>
            <p:nvPicPr>
              <p:cNvPr id="28" name="Imagen 27" descr="Mapa&#10;&#10;Descripción generada automáticamente">
                <a:extLst>
                  <a:ext uri="{FF2B5EF4-FFF2-40B4-BE49-F238E27FC236}">
                    <a16:creationId xmlns:a16="http://schemas.microsoft.com/office/drawing/2014/main" id="{93965B86-8381-461E-981D-071AF20901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07" r="76514"/>
              <a:stretch/>
            </p:blipFill>
            <p:spPr>
              <a:xfrm>
                <a:off x="49270" y="5229200"/>
                <a:ext cx="1347344" cy="1331493"/>
              </a:xfrm>
              <a:prstGeom prst="rect">
                <a:avLst/>
              </a:prstGeom>
            </p:spPr>
          </p:pic>
          <p:pic>
            <p:nvPicPr>
              <p:cNvPr id="29" name="Imagen 28" descr="Mapa&#10;&#10;Descripción generada automáticamente">
                <a:extLst>
                  <a:ext uri="{FF2B5EF4-FFF2-40B4-BE49-F238E27FC236}">
                    <a16:creationId xmlns:a16="http://schemas.microsoft.com/office/drawing/2014/main" id="{93965B86-8381-461E-981D-071AF20901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32" t="6634" r="25927"/>
              <a:stretch/>
            </p:blipFill>
            <p:spPr>
              <a:xfrm>
                <a:off x="2839411" y="5238350"/>
                <a:ext cx="1368000" cy="1313399"/>
              </a:xfrm>
              <a:prstGeom prst="rect">
                <a:avLst/>
              </a:prstGeom>
            </p:spPr>
          </p:pic>
          <p:pic>
            <p:nvPicPr>
              <p:cNvPr id="30" name="Imagen 29" descr="Mapa&#10;&#10;Descripción generada automáticamente">
                <a:extLst>
                  <a:ext uri="{FF2B5EF4-FFF2-40B4-BE49-F238E27FC236}">
                    <a16:creationId xmlns:a16="http://schemas.microsoft.com/office/drawing/2014/main" id="{93965B86-8381-461E-981D-071AF20901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536" t="2205" r="576"/>
              <a:stretch/>
            </p:blipFill>
            <p:spPr>
              <a:xfrm>
                <a:off x="4207411" y="5229199"/>
                <a:ext cx="1401995" cy="1322550"/>
              </a:xfrm>
              <a:prstGeom prst="rect">
                <a:avLst/>
              </a:prstGeom>
            </p:spPr>
          </p:pic>
        </p:grpSp>
        <p:grpSp>
          <p:nvGrpSpPr>
            <p:cNvPr id="33" name="Grupo 32"/>
            <p:cNvGrpSpPr/>
            <p:nvPr/>
          </p:nvGrpSpPr>
          <p:grpSpPr>
            <a:xfrm>
              <a:off x="5683923" y="5220256"/>
              <a:ext cx="4165166" cy="1331493"/>
              <a:chOff x="5640060" y="3789040"/>
              <a:chExt cx="4165166" cy="1356829"/>
            </a:xfrm>
          </p:grpSpPr>
          <p:grpSp>
            <p:nvGrpSpPr>
              <p:cNvPr id="34" name="Grupo 33"/>
              <p:cNvGrpSpPr/>
              <p:nvPr/>
            </p:nvGrpSpPr>
            <p:grpSpPr>
              <a:xfrm>
                <a:off x="5640060" y="3789040"/>
                <a:ext cx="1368000" cy="1356829"/>
                <a:chOff x="5640060" y="3789040"/>
                <a:chExt cx="1368000" cy="1356829"/>
              </a:xfrm>
            </p:grpSpPr>
            <p:pic>
              <p:nvPicPr>
                <p:cNvPr id="41" name="Picture 2" descr="Quedan residuos de la antigua Química en La Almozara? | Noticias de  Zaragoza en Heraldo.es">
                  <a:extLst>
                    <a:ext uri="{FF2B5EF4-FFF2-40B4-BE49-F238E27FC236}">
                      <a16:creationId xmlns:a16="http://schemas.microsoft.com/office/drawing/2014/main" id="{5A18D1D7-E969-4516-8225-FD259A2197F1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14"/>
                <a:stretch/>
              </p:blipFill>
              <p:spPr bwMode="auto">
                <a:xfrm>
                  <a:off x="5640060" y="3813869"/>
                  <a:ext cx="1368000" cy="133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2" name="CuadroTexto 41">
                  <a:extLst>
                    <a:ext uri="{FF2B5EF4-FFF2-40B4-BE49-F238E27FC236}">
                      <a16:creationId xmlns:a16="http://schemas.microsoft.com/office/drawing/2014/main" id="{8BFCB780-7EB2-4A7B-A2D9-095163E0DB44}"/>
                    </a:ext>
                  </a:extLst>
                </p:cNvPr>
                <p:cNvSpPr txBox="1"/>
                <p:nvPr/>
              </p:nvSpPr>
              <p:spPr>
                <a:xfrm>
                  <a:off x="5701369" y="3789040"/>
                  <a:ext cx="1123839" cy="11604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36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oppins Medium" panose="020B0502040204020203" pitchFamily="2" charset="0"/>
                      <a:cs typeface="Poppins Medium" panose="020B0502040204020203" pitchFamily="2" charset="0"/>
                    </a:rPr>
                    <a:t>XA</a:t>
                  </a:r>
                  <a:endParaRPr lang="es-ES" sz="3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 Medium" panose="020B0502040204020203" pitchFamily="2" charset="0"/>
                    <a:cs typeface="Poppins Medium" panose="020B0502040204020203" pitchFamily="2" charset="0"/>
                  </a:endParaRPr>
                </a:p>
                <a:p>
                  <a:pPr algn="ctr"/>
                  <a:r>
                    <a:rPr lang="es-ES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oppins Medium" panose="020B0502040204020203" pitchFamily="2" charset="0"/>
                      <a:cs typeface="Poppins Medium" panose="020B0502040204020203" pitchFamily="2" charset="0"/>
                    </a:rPr>
                    <a:t>Ataque químico</a:t>
                  </a:r>
                </a:p>
              </p:txBody>
            </p:sp>
          </p:grpSp>
          <p:grpSp>
            <p:nvGrpSpPr>
              <p:cNvPr id="35" name="Grupo 34"/>
              <p:cNvGrpSpPr/>
              <p:nvPr/>
            </p:nvGrpSpPr>
            <p:grpSpPr>
              <a:xfrm>
                <a:off x="6962985" y="3789040"/>
                <a:ext cx="1518407" cy="1356829"/>
                <a:chOff x="6962985" y="3789040"/>
                <a:chExt cx="1518407" cy="1356829"/>
              </a:xfrm>
            </p:grpSpPr>
            <p:pic>
              <p:nvPicPr>
                <p:cNvPr id="39" name="Picture 4" descr="Helada en la presa de Navacerrada | Flickr">
                  <a:extLst>
                    <a:ext uri="{FF2B5EF4-FFF2-40B4-BE49-F238E27FC236}">
                      <a16:creationId xmlns:a16="http://schemas.microsoft.com/office/drawing/2014/main" id="{0627228D-49BE-4416-946B-6A94621E6B20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623"/>
                <a:stretch/>
              </p:blipFill>
              <p:spPr bwMode="auto">
                <a:xfrm>
                  <a:off x="7041232" y="3813869"/>
                  <a:ext cx="1368000" cy="133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0" name="CuadroTexto 39">
                  <a:extLst>
                    <a:ext uri="{FF2B5EF4-FFF2-40B4-BE49-F238E27FC236}">
                      <a16:creationId xmlns:a16="http://schemas.microsoft.com/office/drawing/2014/main" id="{2B3ABDB4-A6F1-4499-9877-0A788EA409EE}"/>
                    </a:ext>
                  </a:extLst>
                </p:cNvPr>
                <p:cNvSpPr txBox="1"/>
                <p:nvPr/>
              </p:nvSpPr>
              <p:spPr>
                <a:xfrm>
                  <a:off x="6962985" y="3789040"/>
                  <a:ext cx="1518407" cy="11604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36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oppins Medium" panose="020B0502040204020203" pitchFamily="2" charset="0"/>
                      <a:cs typeface="Poppins Medium" panose="020B0502040204020203" pitchFamily="2" charset="0"/>
                    </a:rPr>
                    <a:t>XF</a:t>
                  </a:r>
                  <a:endParaRPr lang="es-ES" sz="3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 Medium" panose="020B0502040204020203" pitchFamily="2" charset="0"/>
                    <a:cs typeface="Poppins Medium" panose="020B0502040204020203" pitchFamily="2" charset="0"/>
                  </a:endParaRPr>
                </a:p>
                <a:p>
                  <a:pPr algn="ctr"/>
                  <a:r>
                    <a:rPr lang="es-ES" sz="16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oppins Medium" panose="020B0502040204020203" pitchFamily="2" charset="0"/>
                      <a:cs typeface="Poppins Medium" panose="020B0502040204020203" pitchFamily="2" charset="0"/>
                    </a:rPr>
                    <a:t>Ataque hielo/ deshielo</a:t>
                  </a:r>
                  <a:endParaRPr lang="es-E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 Medium" panose="020B0502040204020203" pitchFamily="2" charset="0"/>
                    <a:cs typeface="Poppins Medium" panose="020B0502040204020203" pitchFamily="2" charset="0"/>
                  </a:endParaRPr>
                </a:p>
              </p:txBody>
            </p:sp>
          </p:grpSp>
          <p:grpSp>
            <p:nvGrpSpPr>
              <p:cNvPr id="36" name="Grupo 35"/>
              <p:cNvGrpSpPr/>
              <p:nvPr/>
            </p:nvGrpSpPr>
            <p:grpSpPr>
              <a:xfrm>
                <a:off x="8437074" y="3797982"/>
                <a:ext cx="1368152" cy="1338945"/>
                <a:chOff x="8437074" y="3797982"/>
                <a:chExt cx="1368152" cy="1338945"/>
              </a:xfrm>
            </p:grpSpPr>
            <p:pic>
              <p:nvPicPr>
                <p:cNvPr id="37" name="Picture 6" descr="Refuerzo de hormigón delgado adherido para la rehabilitación del pavimento  de hormigón de un vial urbano en el municipio de Beniparrell (Valencia)">
                  <a:extLst>
                    <a:ext uri="{FF2B5EF4-FFF2-40B4-BE49-F238E27FC236}">
                      <a16:creationId xmlns:a16="http://schemas.microsoft.com/office/drawing/2014/main" id="{C5ECAB9C-BA7D-4FAB-A0FA-01998C7FDECF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806" r="14581"/>
                <a:stretch/>
              </p:blipFill>
              <p:spPr bwMode="auto">
                <a:xfrm>
                  <a:off x="8437226" y="3804927"/>
                  <a:ext cx="1368000" cy="133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8" name="CuadroTexto 37">
                  <a:extLst>
                    <a:ext uri="{FF2B5EF4-FFF2-40B4-BE49-F238E27FC236}">
                      <a16:creationId xmlns:a16="http://schemas.microsoft.com/office/drawing/2014/main" id="{999A076F-6AB5-47FA-AE46-18527BC5D16C}"/>
                    </a:ext>
                  </a:extLst>
                </p:cNvPr>
                <p:cNvSpPr txBox="1"/>
                <p:nvPr/>
              </p:nvSpPr>
              <p:spPr>
                <a:xfrm>
                  <a:off x="8437074" y="3797982"/>
                  <a:ext cx="1296144" cy="9095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36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oppins Medium" panose="020B0502040204020203" pitchFamily="2" charset="0"/>
                      <a:cs typeface="Poppins Medium" panose="020B0502040204020203" pitchFamily="2" charset="0"/>
                    </a:rPr>
                    <a:t>XM</a:t>
                  </a:r>
                  <a:endParaRPr lang="es-ES" sz="3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oppins Medium" panose="020B0502040204020203" pitchFamily="2" charset="0"/>
                    <a:cs typeface="Poppins Medium" panose="020B0502040204020203" pitchFamily="2" charset="0"/>
                  </a:endParaRPr>
                </a:p>
                <a:p>
                  <a:pPr algn="ctr"/>
                  <a:r>
                    <a:rPr lang="es-ES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oppins Medium" panose="020B0502040204020203" pitchFamily="2" charset="0"/>
                      <a:cs typeface="Poppins Medium" panose="020B0502040204020203" pitchFamily="2" charset="0"/>
                    </a:rPr>
                    <a:t>Erosión</a:t>
                  </a:r>
                </a:p>
              </p:txBody>
            </p:sp>
          </p:grpSp>
        </p:grpSp>
      </p:grpSp>
      <p:sp>
        <p:nvSpPr>
          <p:cNvPr id="44" name="Rectángulo 43"/>
          <p:cNvSpPr/>
          <p:nvPr/>
        </p:nvSpPr>
        <p:spPr>
          <a:xfrm>
            <a:off x="2296480" y="6506779"/>
            <a:ext cx="5968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Tabla 27.1.a </a:t>
            </a:r>
            <a:r>
              <a:rPr lang="es-E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s-E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Clases </a:t>
            </a:r>
            <a:r>
              <a:rPr lang="es-ES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 exposición relativas al hormigón estructural </a:t>
            </a:r>
            <a:endParaRPr lang="en-GB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8786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7. Criterios generales para las estructuras de 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560512" y="1198704"/>
            <a:ext cx="7560840" cy="4385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Artículo 27.1 Clases de exposición </a:t>
            </a:r>
            <a:r>
              <a:rPr lang="es-ES" sz="1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 los elementos de hormigón (tabla 27.1.a)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5" y="2420888"/>
            <a:ext cx="8122934" cy="3033786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408326"/>
              </p:ext>
            </p:extLst>
          </p:nvPr>
        </p:nvGraphicFramePr>
        <p:xfrm>
          <a:off x="8193360" y="2447162"/>
          <a:ext cx="1656184" cy="2990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096032320"/>
                    </a:ext>
                  </a:extLst>
                </a:gridCol>
              </a:tblGrid>
              <a:tr h="691193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EHE-08</a:t>
                      </a:r>
                      <a:endParaRPr lang="en-GB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648318"/>
                  </a:ext>
                </a:extLst>
              </a:tr>
              <a:tr h="794701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s-E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agresiva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s-E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Clase I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4629586"/>
                  </a:ext>
                </a:extLst>
              </a:tr>
              <a:tr h="1504597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Elementos de hormigón en masa</a:t>
                      </a:r>
                    </a:p>
                    <a:p>
                      <a:pPr algn="ctr"/>
                      <a:endParaRPr lang="es-ES" sz="1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Elementos armados en interiores</a:t>
                      </a:r>
                      <a:r>
                        <a:rPr lang="es-ES" sz="1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edificios protegidos de la intemperie (HR&lt;65%)</a:t>
                      </a:r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540849"/>
                  </a:ext>
                </a:extLst>
              </a:tr>
            </a:tbl>
          </a:graphicData>
        </a:graphic>
      </p:graphicFrame>
      <p:grpSp>
        <p:nvGrpSpPr>
          <p:cNvPr id="34" name="Grupo 33"/>
          <p:cNvGrpSpPr/>
          <p:nvPr/>
        </p:nvGrpSpPr>
        <p:grpSpPr>
          <a:xfrm>
            <a:off x="344488" y="6165304"/>
            <a:ext cx="5760640" cy="461665"/>
            <a:chOff x="1208584" y="5991671"/>
            <a:chExt cx="5760640" cy="461665"/>
          </a:xfrm>
        </p:grpSpPr>
        <p:sp>
          <p:nvSpPr>
            <p:cNvPr id="26" name="CuadroTexto 25"/>
            <p:cNvSpPr txBox="1"/>
            <p:nvPr/>
          </p:nvSpPr>
          <p:spPr>
            <a:xfrm>
              <a:off x="1208584" y="5991671"/>
              <a:ext cx="25202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 + Qb + F + E </a:t>
              </a:r>
              <a:endParaRPr lang="en-GB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Conector recto de flecha 27"/>
            <p:cNvCxnSpPr/>
            <p:nvPr/>
          </p:nvCxnSpPr>
          <p:spPr>
            <a:xfrm>
              <a:off x="3440832" y="6237312"/>
              <a:ext cx="504056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uadroTexto 28"/>
            <p:cNvSpPr txBox="1"/>
            <p:nvPr/>
          </p:nvSpPr>
          <p:spPr>
            <a:xfrm>
              <a:off x="4160912" y="5991671"/>
              <a:ext cx="2808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XA2 + XF2 + XM2</a:t>
              </a:r>
              <a:endParaRPr lang="en-GB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1424608" y="4653136"/>
            <a:ext cx="4392488" cy="1452289"/>
            <a:chOff x="1424608" y="4437112"/>
            <a:chExt cx="4392488" cy="1452289"/>
          </a:xfrm>
        </p:grpSpPr>
        <p:grpSp>
          <p:nvGrpSpPr>
            <p:cNvPr id="25" name="Grupo 24"/>
            <p:cNvGrpSpPr/>
            <p:nvPr/>
          </p:nvGrpSpPr>
          <p:grpSpPr>
            <a:xfrm>
              <a:off x="1424608" y="4437112"/>
              <a:ext cx="2484000" cy="1440160"/>
              <a:chOff x="1424608" y="4437112"/>
              <a:chExt cx="2484000" cy="1440160"/>
            </a:xfrm>
          </p:grpSpPr>
          <p:cxnSp>
            <p:nvCxnSpPr>
              <p:cNvPr id="20" name="Conector recto 19"/>
              <p:cNvCxnSpPr/>
              <p:nvPr/>
            </p:nvCxnSpPr>
            <p:spPr>
              <a:xfrm>
                <a:off x="1424608" y="4437112"/>
                <a:ext cx="2484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ector recto 20"/>
              <p:cNvCxnSpPr/>
              <p:nvPr/>
            </p:nvCxnSpPr>
            <p:spPr>
              <a:xfrm>
                <a:off x="1424608" y="4680000"/>
                <a:ext cx="1224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cto de flecha 22"/>
              <p:cNvCxnSpPr/>
              <p:nvPr/>
            </p:nvCxnSpPr>
            <p:spPr>
              <a:xfrm flipH="1">
                <a:off x="1568624" y="4680000"/>
                <a:ext cx="432048" cy="119727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CuadroTexto 29"/>
            <p:cNvSpPr txBox="1"/>
            <p:nvPr/>
          </p:nvSpPr>
          <p:spPr>
            <a:xfrm>
              <a:off x="1856656" y="5312320"/>
              <a:ext cx="396044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105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Pavimento de HM sometido a agresividad química moderada, en zona de heladas con sales fundentes y saturación moderada y sometido a un grado de erosión intensa</a:t>
              </a:r>
              <a:endParaRPr lang="en-GB" sz="10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Imagen 17" descr="Mapa&#10;&#10;Descripción generada automáticamente">
            <a:extLst>
              <a:ext uri="{FF2B5EF4-FFF2-40B4-BE49-F238E27FC236}">
                <a16:creationId xmlns:a16="http://schemas.microsoft.com/office/drawing/2014/main" id="{93965B86-8381-461E-981D-071AF20901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" r="76514"/>
          <a:stretch/>
        </p:blipFill>
        <p:spPr>
          <a:xfrm>
            <a:off x="8481392" y="1017387"/>
            <a:ext cx="1347344" cy="1331493"/>
          </a:xfrm>
          <a:prstGeom prst="rect">
            <a:avLst/>
          </a:prstGeom>
        </p:spPr>
      </p:pic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1856656" y="1697033"/>
            <a:ext cx="5328592" cy="5078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X0                Sin riesgo de ataque por corrosión</a:t>
            </a:r>
          </a:p>
        </p:txBody>
      </p:sp>
      <p:cxnSp>
        <p:nvCxnSpPr>
          <p:cNvPr id="24" name="Conector recto de flecha 23"/>
          <p:cNvCxnSpPr/>
          <p:nvPr/>
        </p:nvCxnSpPr>
        <p:spPr>
          <a:xfrm>
            <a:off x="2504728" y="1969200"/>
            <a:ext cx="50405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o 6"/>
          <p:cNvGrpSpPr/>
          <p:nvPr/>
        </p:nvGrpSpPr>
        <p:grpSpPr>
          <a:xfrm>
            <a:off x="4917264" y="5076024"/>
            <a:ext cx="4880724" cy="1289209"/>
            <a:chOff x="4917264" y="5076024"/>
            <a:chExt cx="4880724" cy="1289209"/>
          </a:xfrm>
        </p:grpSpPr>
        <p:cxnSp>
          <p:nvCxnSpPr>
            <p:cNvPr id="19" name="Conector recto 18"/>
            <p:cNvCxnSpPr/>
            <p:nvPr/>
          </p:nvCxnSpPr>
          <p:spPr>
            <a:xfrm>
              <a:off x="4917264" y="5076024"/>
              <a:ext cx="2412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de flecha 26"/>
            <p:cNvCxnSpPr/>
            <p:nvPr/>
          </p:nvCxnSpPr>
          <p:spPr>
            <a:xfrm>
              <a:off x="6746214" y="5076024"/>
              <a:ext cx="799074" cy="80124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uadroTexto 30"/>
            <p:cNvSpPr txBox="1"/>
            <p:nvPr/>
          </p:nvSpPr>
          <p:spPr>
            <a:xfrm>
              <a:off x="6321152" y="5949735"/>
              <a:ext cx="347683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105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Elementos estructurales de edificios protegidos de la intemperie, por ejemplo, mediante tabiquería de ladrillo</a:t>
              </a:r>
              <a:endParaRPr lang="en-GB" sz="10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1900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 descr="Mapa&#10;&#10;Descripción generada automáticamente">
            <a:extLst>
              <a:ext uri="{FF2B5EF4-FFF2-40B4-BE49-F238E27FC236}">
                <a16:creationId xmlns:a16="http://schemas.microsoft.com/office/drawing/2014/main" id="{93965B86-8381-461E-981D-071AF20901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6" t="1008" r="53438"/>
          <a:stretch/>
        </p:blipFill>
        <p:spPr>
          <a:xfrm>
            <a:off x="8460736" y="1017387"/>
            <a:ext cx="1368000" cy="1331493"/>
          </a:xfrm>
          <a:prstGeom prst="rect">
            <a:avLst/>
          </a:prstGeom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7. Criterios generales para las estructuras de 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560512" y="1198704"/>
            <a:ext cx="7560840" cy="4385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Artículo 27.1 Clases de exposición </a:t>
            </a:r>
            <a:r>
              <a:rPr lang="es-ES" sz="1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 los elementos de hormigón (tabla 27.1.a)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913689"/>
              </p:ext>
            </p:extLst>
          </p:nvPr>
        </p:nvGraphicFramePr>
        <p:xfrm>
          <a:off x="8121352" y="2492895"/>
          <a:ext cx="1152128" cy="432048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2096032320"/>
                    </a:ext>
                  </a:extLst>
                </a:gridCol>
              </a:tblGrid>
              <a:tr h="504057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EHE-08</a:t>
                      </a:r>
                      <a:endParaRPr lang="en-GB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648318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s-ES" sz="1200" b="0" kern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Normal</a:t>
                      </a:r>
                      <a:endParaRPr lang="en-GB" sz="1200" b="0" kern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4629586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 y IIa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540849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IIa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463927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IIa o IIb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25658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es-ES" sz="1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IIb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622901"/>
                  </a:ext>
                </a:extLst>
              </a:tr>
            </a:tbl>
          </a:graphicData>
        </a:graphic>
      </p:graphicFrame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1856656" y="1697033"/>
            <a:ext cx="6048672" cy="5078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XC       </a:t>
            </a:r>
            <a:r>
              <a:rPr lang="es-E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   Corrosión </a:t>
            </a:r>
            <a:r>
              <a:rPr lang="es-E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inducida por </a:t>
            </a:r>
            <a:r>
              <a:rPr lang="es-E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carbonatación </a:t>
            </a:r>
          </a:p>
        </p:txBody>
      </p:sp>
      <p:cxnSp>
        <p:nvCxnSpPr>
          <p:cNvPr id="24" name="Conector recto de flecha 23"/>
          <p:cNvCxnSpPr/>
          <p:nvPr/>
        </p:nvCxnSpPr>
        <p:spPr>
          <a:xfrm>
            <a:off x="2504728" y="1969200"/>
            <a:ext cx="50405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4" y="2482775"/>
            <a:ext cx="7560840" cy="433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82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 descr="Mapa&#10;&#10;Descripción generada automáticamente">
            <a:extLst>
              <a:ext uri="{FF2B5EF4-FFF2-40B4-BE49-F238E27FC236}">
                <a16:creationId xmlns:a16="http://schemas.microsoft.com/office/drawing/2014/main" id="{93965B86-8381-461E-981D-071AF20901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6" t="1008" r="53438"/>
          <a:stretch/>
        </p:blipFill>
        <p:spPr>
          <a:xfrm>
            <a:off x="8460736" y="1017387"/>
            <a:ext cx="1368000" cy="1331493"/>
          </a:xfrm>
          <a:prstGeom prst="rect">
            <a:avLst/>
          </a:prstGeom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7. Criterios generales para las estructuras de 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6" y="1065897"/>
            <a:ext cx="7128792" cy="2792208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5025008" y="3943274"/>
            <a:ext cx="2520280" cy="2870102"/>
            <a:chOff x="5529064" y="3933056"/>
            <a:chExt cx="2487224" cy="2808312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" t="6977" r="2613" b="2314"/>
            <a:stretch/>
          </p:blipFill>
          <p:spPr>
            <a:xfrm>
              <a:off x="5529064" y="3933056"/>
              <a:ext cx="2487224" cy="2808312"/>
            </a:xfrm>
            <a:prstGeom prst="rect">
              <a:avLst/>
            </a:prstGeom>
          </p:spPr>
        </p:pic>
        <p:grpSp>
          <p:nvGrpSpPr>
            <p:cNvPr id="9" name="Grupo 8"/>
            <p:cNvGrpSpPr/>
            <p:nvPr/>
          </p:nvGrpSpPr>
          <p:grpSpPr>
            <a:xfrm>
              <a:off x="7238744" y="3978024"/>
              <a:ext cx="378040" cy="1638016"/>
              <a:chOff x="9072000" y="3762000"/>
              <a:chExt cx="378040" cy="1638016"/>
            </a:xfrm>
          </p:grpSpPr>
          <p:sp>
            <p:nvSpPr>
              <p:cNvPr id="19" name="Elipse 18"/>
              <p:cNvSpPr/>
              <p:nvPr/>
            </p:nvSpPr>
            <p:spPr>
              <a:xfrm>
                <a:off x="9072000" y="3762000"/>
                <a:ext cx="360040" cy="14401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Elipse 20"/>
              <p:cNvSpPr/>
              <p:nvPr/>
            </p:nvSpPr>
            <p:spPr>
              <a:xfrm>
                <a:off x="9090000" y="4572000"/>
                <a:ext cx="360040" cy="14401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Elipse 22"/>
              <p:cNvSpPr/>
              <p:nvPr/>
            </p:nvSpPr>
            <p:spPr>
              <a:xfrm>
                <a:off x="9072000" y="5256000"/>
                <a:ext cx="360040" cy="14401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" name="Grupo 1"/>
          <p:cNvGrpSpPr/>
          <p:nvPr/>
        </p:nvGrpSpPr>
        <p:grpSpPr>
          <a:xfrm>
            <a:off x="1784648" y="3933056"/>
            <a:ext cx="2304256" cy="2880320"/>
            <a:chOff x="1784648" y="3933056"/>
            <a:chExt cx="2304256" cy="2880320"/>
          </a:xfrm>
        </p:grpSpPr>
        <p:grpSp>
          <p:nvGrpSpPr>
            <p:cNvPr id="10" name="Grupo 9"/>
            <p:cNvGrpSpPr/>
            <p:nvPr/>
          </p:nvGrpSpPr>
          <p:grpSpPr>
            <a:xfrm>
              <a:off x="1784648" y="3933056"/>
              <a:ext cx="2304256" cy="2880320"/>
              <a:chOff x="2216696" y="3501007"/>
              <a:chExt cx="2576872" cy="3312369"/>
            </a:xfrm>
          </p:grpSpPr>
          <p:pic>
            <p:nvPicPr>
              <p:cNvPr id="5" name="Imagen 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" t="6704" r="5000" b="6494"/>
              <a:stretch/>
            </p:blipFill>
            <p:spPr>
              <a:xfrm>
                <a:off x="2216696" y="3501007"/>
                <a:ext cx="2576872" cy="3312369"/>
              </a:xfrm>
              <a:prstGeom prst="rect">
                <a:avLst/>
              </a:prstGeom>
            </p:spPr>
          </p:pic>
          <p:grpSp>
            <p:nvGrpSpPr>
              <p:cNvPr id="8" name="Grupo 7"/>
              <p:cNvGrpSpPr/>
              <p:nvPr/>
            </p:nvGrpSpPr>
            <p:grpSpPr>
              <a:xfrm>
                <a:off x="3569432" y="3937851"/>
                <a:ext cx="1202912" cy="2160024"/>
                <a:chOff x="6105128" y="3474000"/>
                <a:chExt cx="1202912" cy="2160024"/>
              </a:xfrm>
            </p:grpSpPr>
            <p:sp>
              <p:nvSpPr>
                <p:cNvPr id="7" name="Elipse 6"/>
                <p:cNvSpPr/>
                <p:nvPr/>
              </p:nvSpPr>
              <p:spPr>
                <a:xfrm>
                  <a:off x="6105128" y="3474000"/>
                  <a:ext cx="360040" cy="216024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" name="Elipse 13"/>
                <p:cNvSpPr/>
                <p:nvPr/>
              </p:nvSpPr>
              <p:spPr>
                <a:xfrm>
                  <a:off x="6105128" y="5274000"/>
                  <a:ext cx="360040" cy="216024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" name="Elipse 14"/>
                <p:cNvSpPr/>
                <p:nvPr/>
              </p:nvSpPr>
              <p:spPr>
                <a:xfrm>
                  <a:off x="6948000" y="4536000"/>
                  <a:ext cx="360040" cy="216024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Elipse 17"/>
                <p:cNvSpPr/>
                <p:nvPr/>
              </p:nvSpPr>
              <p:spPr>
                <a:xfrm>
                  <a:off x="6948000" y="5418000"/>
                  <a:ext cx="360040" cy="216024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20" name="Elipse 19"/>
            <p:cNvSpPr/>
            <p:nvPr/>
          </p:nvSpPr>
          <p:spPr>
            <a:xfrm>
              <a:off x="2994273" y="5422179"/>
              <a:ext cx="321950" cy="18784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Elipse 21"/>
            <p:cNvSpPr/>
            <p:nvPr/>
          </p:nvSpPr>
          <p:spPr>
            <a:xfrm>
              <a:off x="2977763" y="4867549"/>
              <a:ext cx="321950" cy="18784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Elipse 23"/>
            <p:cNvSpPr/>
            <p:nvPr/>
          </p:nvSpPr>
          <p:spPr>
            <a:xfrm>
              <a:off x="2977763" y="6282000"/>
              <a:ext cx="321950" cy="18784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40864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Mapa&#10;&#10;Descripción generada automáticamente">
            <a:extLst>
              <a:ext uri="{FF2B5EF4-FFF2-40B4-BE49-F238E27FC236}">
                <a16:creationId xmlns:a16="http://schemas.microsoft.com/office/drawing/2014/main" id="{93965B86-8381-461E-981D-071AF20901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6" t="2205" r="576"/>
          <a:stretch/>
        </p:blipFill>
        <p:spPr>
          <a:xfrm>
            <a:off x="8426741" y="1026330"/>
            <a:ext cx="1401995" cy="1322550"/>
          </a:xfrm>
          <a:prstGeom prst="rect">
            <a:avLst/>
          </a:prstGeom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00472" y="611396"/>
            <a:ext cx="82809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Capítulo 7. Criterios generales para las estructuras de hormigón</a:t>
            </a:r>
            <a:endParaRPr lang="es-E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560512" y="1198704"/>
            <a:ext cx="7560840" cy="4385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Artículo 27.1 Clases de exposición </a:t>
            </a:r>
            <a:r>
              <a:rPr lang="es-ES" sz="1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 los elementos de hormigón (tabla 27.1.a)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478514"/>
              </p:ext>
            </p:extLst>
          </p:nvPr>
        </p:nvGraphicFramePr>
        <p:xfrm>
          <a:off x="8049344" y="2492896"/>
          <a:ext cx="1152128" cy="432048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2096032320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EHE-08</a:t>
                      </a:r>
                      <a:endParaRPr lang="en-GB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648318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s-ES" sz="1200" b="0" kern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Cloruros de origen no marino</a:t>
                      </a:r>
                      <a:endParaRPr lang="en-GB" sz="1200" b="0" kern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4629586"/>
                  </a:ext>
                </a:extLst>
              </a:tr>
              <a:tr h="31763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IV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540849"/>
                  </a:ext>
                </a:extLst>
              </a:tr>
            </a:tbl>
          </a:graphicData>
        </a:graphic>
      </p:graphicFrame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1856656" y="1697033"/>
            <a:ext cx="6048672" cy="5078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SzPct val="65000"/>
            </a:pPr>
            <a:r>
              <a:rPr lang="es-E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XD               Corrosión por cloruros no marinos</a:t>
            </a:r>
          </a:p>
        </p:txBody>
      </p:sp>
      <p:cxnSp>
        <p:nvCxnSpPr>
          <p:cNvPr id="24" name="Conector recto de flecha 23"/>
          <p:cNvCxnSpPr/>
          <p:nvPr/>
        </p:nvCxnSpPr>
        <p:spPr>
          <a:xfrm>
            <a:off x="2504728" y="1969200"/>
            <a:ext cx="50405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52" y="2470165"/>
            <a:ext cx="7045002" cy="435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84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19123</TotalTime>
  <Words>2396</Words>
  <Application>Microsoft Office PowerPoint</Application>
  <PresentationFormat>A4 (210 x 297 mm)</PresentationFormat>
  <Paragraphs>263</Paragraphs>
  <Slides>38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8" baseType="lpstr">
      <vt:lpstr>Arial</vt:lpstr>
      <vt:lpstr>Century Gothic</vt:lpstr>
      <vt:lpstr>Poppins Medium</vt:lpstr>
      <vt:lpstr>Roboto Light</vt:lpstr>
      <vt:lpstr>Swis721 BT</vt:lpstr>
      <vt:lpstr>Symbol</vt:lpstr>
      <vt:lpstr>Times New Roman</vt:lpstr>
      <vt:lpstr>Wingdings</vt:lpstr>
      <vt:lpstr>Diseño predeterminado</vt:lpstr>
      <vt:lpstr>Bitmap Image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IECA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Administrador</dc:creator>
  <cp:lastModifiedBy>R. Rueda</cp:lastModifiedBy>
  <cp:revision>1274</cp:revision>
  <cp:lastPrinted>2022-03-09T19:38:28Z</cp:lastPrinted>
  <dcterms:created xsi:type="dcterms:W3CDTF">2001-09-18T11:02:00Z</dcterms:created>
  <dcterms:modified xsi:type="dcterms:W3CDTF">2022-05-24T12:05:54Z</dcterms:modified>
</cp:coreProperties>
</file>