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0" r:id="rId1"/>
  </p:sldMasterIdLst>
  <p:sldIdLst>
    <p:sldId id="256" r:id="rId2"/>
    <p:sldId id="260" r:id="rId3"/>
    <p:sldId id="261" r:id="rId4"/>
    <p:sldId id="278" r:id="rId5"/>
    <p:sldId id="268" r:id="rId6"/>
    <p:sldId id="269" r:id="rId7"/>
    <p:sldId id="277" r:id="rId8"/>
    <p:sldId id="262" r:id="rId9"/>
    <p:sldId id="289" r:id="rId10"/>
    <p:sldId id="290" r:id="rId11"/>
    <p:sldId id="291" r:id="rId12"/>
    <p:sldId id="293" r:id="rId13"/>
    <p:sldId id="266" r:id="rId14"/>
    <p:sldId id="295" r:id="rId15"/>
    <p:sldId id="294" r:id="rId16"/>
    <p:sldId id="300" r:id="rId17"/>
    <p:sldId id="297" r:id="rId18"/>
    <p:sldId id="296" r:id="rId19"/>
    <p:sldId id="321" r:id="rId20"/>
    <p:sldId id="301" r:id="rId21"/>
    <p:sldId id="320" r:id="rId22"/>
    <p:sldId id="325" r:id="rId23"/>
    <p:sldId id="319" r:id="rId24"/>
    <p:sldId id="298" r:id="rId25"/>
    <p:sldId id="299" r:id="rId26"/>
    <p:sldId id="281" r:id="rId27"/>
    <p:sldId id="282" r:id="rId28"/>
    <p:sldId id="322" r:id="rId29"/>
    <p:sldId id="324" r:id="rId30"/>
    <p:sldId id="284" r:id="rId31"/>
    <p:sldId id="285" r:id="rId32"/>
    <p:sldId id="323" r:id="rId33"/>
    <p:sldId id="286" r:id="rId34"/>
    <p:sldId id="314" r:id="rId35"/>
    <p:sldId id="315" r:id="rId36"/>
    <p:sldId id="313" r:id="rId37"/>
    <p:sldId id="264" r:id="rId38"/>
    <p:sldId id="306" r:id="rId39"/>
    <p:sldId id="302" r:id="rId40"/>
    <p:sldId id="303" r:id="rId41"/>
    <p:sldId id="304" r:id="rId42"/>
    <p:sldId id="305" r:id="rId43"/>
    <p:sldId id="307" r:id="rId44"/>
    <p:sldId id="310" r:id="rId45"/>
    <p:sldId id="311" r:id="rId46"/>
    <p:sldId id="308" r:id="rId47"/>
    <p:sldId id="312" r:id="rId48"/>
    <p:sldId id="270" r:id="rId49"/>
    <p:sldId id="316" r:id="rId50"/>
    <p:sldId id="317" r:id="rId51"/>
    <p:sldId id="318" r:id="rId52"/>
  </p:sldIdLst>
  <p:sldSz cx="9144000" cy="6858000" type="screen4x3"/>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580"/>
    <a:srgbClr val="4958A1"/>
    <a:srgbClr val="E9EBF5"/>
    <a:srgbClr val="00796C"/>
    <a:srgbClr val="383465"/>
    <a:srgbClr val="89BFCE"/>
    <a:srgbClr val="424165"/>
    <a:srgbClr val="463865"/>
    <a:srgbClr val="3938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41" autoAdjust="0"/>
    <p:restoredTop sz="94648"/>
  </p:normalViewPr>
  <p:slideViewPr>
    <p:cSldViewPr snapToGrid="0" snapToObjects="1">
      <p:cViewPr>
        <p:scale>
          <a:sx n="200" d="100"/>
          <a:sy n="200" d="100"/>
        </p:scale>
        <p:origin x="-1349" y="-4224"/>
      </p:cViewPr>
      <p:guideLst/>
    </p:cSldViewPr>
  </p:slideViewPr>
  <p:notesTextViewPr>
    <p:cViewPr>
      <p:scale>
        <a:sx n="3" d="2"/>
        <a:sy n="3" d="2"/>
      </p:scale>
      <p:origin x="0" y="0"/>
    </p:cViewPr>
  </p:notesTextViewPr>
  <p:sorterViewPr>
    <p:cViewPr>
      <p:scale>
        <a:sx n="125" d="100"/>
        <a:sy n="125" d="100"/>
      </p:scale>
      <p:origin x="0" y="-1253"/>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_tradnl"/>
              <a:t>Clic para editar título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a:t>Haga clic para modificar el estilo de subtítulo del patrón</a:t>
            </a:r>
            <a:endParaRPr lang="en-US" dirty="0"/>
          </a:p>
        </p:txBody>
      </p:sp>
      <p:sp>
        <p:nvSpPr>
          <p:cNvPr id="4" name="Date Placeholder 3"/>
          <p:cNvSpPr>
            <a:spLocks noGrp="1"/>
          </p:cNvSpPr>
          <p:nvPr>
            <p:ph type="dt" sz="half" idx="10"/>
          </p:nvPr>
        </p:nvSpPr>
        <p:spPr/>
        <p:txBody>
          <a:bodyPr/>
          <a:lstStyle/>
          <a:p>
            <a:fld id="{8F944294-192F-7C4B-81F7-157A766058D2}" type="datetimeFigureOut">
              <a:rPr lang="es-ES_tradnl" smtClean="0"/>
              <a:t>24/05/2022</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402B71F0-CF4F-F146-B2A2-FCA72815F2A5}" type="slidenum">
              <a:rPr lang="es-ES_tradnl" smtClean="0"/>
              <a:t>‹Nº›</a:t>
            </a:fld>
            <a:endParaRPr lang="es-ES_trad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Vertical Text Placeholder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8F944294-192F-7C4B-81F7-157A766058D2}" type="datetimeFigureOut">
              <a:rPr lang="es-ES_tradnl" smtClean="0"/>
              <a:t>24/05/2022</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402B71F0-CF4F-F146-B2A2-FCA72815F2A5}" type="slidenum">
              <a:rPr lang="es-ES_tradnl" smtClean="0"/>
              <a:t>‹Nº›</a:t>
            </a:fld>
            <a:endParaRPr lang="es-ES_trad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_tradnl"/>
              <a:t>Clic para editar título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8F944294-192F-7C4B-81F7-157A766058D2}" type="datetimeFigureOut">
              <a:rPr lang="es-ES_tradnl" smtClean="0"/>
              <a:t>24/05/2022</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402B71F0-CF4F-F146-B2A2-FCA72815F2A5}" type="slidenum">
              <a:rPr lang="es-ES_tradnl" smtClean="0"/>
              <a:t>‹Nº›</a:t>
            </a:fld>
            <a:endParaRPr lang="es-ES_trad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Content Placeholder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8F944294-192F-7C4B-81F7-157A766058D2}" type="datetimeFigureOut">
              <a:rPr lang="es-ES_tradnl" smtClean="0"/>
              <a:t>24/05/2022</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402B71F0-CF4F-F146-B2A2-FCA72815F2A5}" type="slidenum">
              <a:rPr lang="es-ES_tradnl" smtClean="0"/>
              <a:t>‹Nº›</a:t>
            </a:fld>
            <a:endParaRPr lang="es-ES_trad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_tradnl"/>
              <a:t>Clic para editar título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a:t>Haga clic para modificar el estilo de texto del patrón</a:t>
            </a:r>
          </a:p>
        </p:txBody>
      </p:sp>
      <p:sp>
        <p:nvSpPr>
          <p:cNvPr id="4" name="Date Placeholder 3"/>
          <p:cNvSpPr>
            <a:spLocks noGrp="1"/>
          </p:cNvSpPr>
          <p:nvPr>
            <p:ph type="dt" sz="half" idx="10"/>
          </p:nvPr>
        </p:nvSpPr>
        <p:spPr/>
        <p:txBody>
          <a:bodyPr/>
          <a:lstStyle/>
          <a:p>
            <a:fld id="{8F944294-192F-7C4B-81F7-157A766058D2}" type="datetimeFigureOut">
              <a:rPr lang="es-ES_tradnl" smtClean="0"/>
              <a:t>24/05/2022</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402B71F0-CF4F-F146-B2A2-FCA72815F2A5}" type="slidenum">
              <a:rPr lang="es-ES_tradnl" smtClean="0"/>
              <a:t>‹Nº›</a:t>
            </a:fld>
            <a:endParaRPr lang="es-ES_trad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Date Placeholder 4"/>
          <p:cNvSpPr>
            <a:spLocks noGrp="1"/>
          </p:cNvSpPr>
          <p:nvPr>
            <p:ph type="dt" sz="half" idx="10"/>
          </p:nvPr>
        </p:nvSpPr>
        <p:spPr/>
        <p:txBody>
          <a:bodyPr/>
          <a:lstStyle/>
          <a:p>
            <a:fld id="{8F944294-192F-7C4B-81F7-157A766058D2}" type="datetimeFigureOut">
              <a:rPr lang="es-ES_tradnl" smtClean="0"/>
              <a:t>24/05/2022</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402B71F0-CF4F-F146-B2A2-FCA72815F2A5}" type="slidenum">
              <a:rPr lang="es-ES_tradnl" smtClean="0"/>
              <a:t>‹Nº›</a:t>
            </a:fld>
            <a:endParaRPr lang="es-ES_trad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_tradnl"/>
              <a:t>Clic para editar título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7" name="Date Placeholder 6"/>
          <p:cNvSpPr>
            <a:spLocks noGrp="1"/>
          </p:cNvSpPr>
          <p:nvPr>
            <p:ph type="dt" sz="half" idx="10"/>
          </p:nvPr>
        </p:nvSpPr>
        <p:spPr/>
        <p:txBody>
          <a:bodyPr/>
          <a:lstStyle/>
          <a:p>
            <a:fld id="{8F944294-192F-7C4B-81F7-157A766058D2}" type="datetimeFigureOut">
              <a:rPr lang="es-ES_tradnl" smtClean="0"/>
              <a:t>24/05/2022</a:t>
            </a:fld>
            <a:endParaRPr lang="es-ES_tradnl"/>
          </a:p>
        </p:txBody>
      </p:sp>
      <p:sp>
        <p:nvSpPr>
          <p:cNvPr id="8" name="Footer Placeholder 7"/>
          <p:cNvSpPr>
            <a:spLocks noGrp="1"/>
          </p:cNvSpPr>
          <p:nvPr>
            <p:ph type="ftr" sz="quarter" idx="11"/>
          </p:nvPr>
        </p:nvSpPr>
        <p:spPr/>
        <p:txBody>
          <a:bodyPr/>
          <a:lstStyle/>
          <a:p>
            <a:endParaRPr lang="es-ES_tradnl"/>
          </a:p>
        </p:txBody>
      </p:sp>
      <p:sp>
        <p:nvSpPr>
          <p:cNvPr id="9" name="Slide Number Placeholder 8"/>
          <p:cNvSpPr>
            <a:spLocks noGrp="1"/>
          </p:cNvSpPr>
          <p:nvPr>
            <p:ph type="sldNum" sz="quarter" idx="12"/>
          </p:nvPr>
        </p:nvSpPr>
        <p:spPr/>
        <p:txBody>
          <a:bodyPr/>
          <a:lstStyle/>
          <a:p>
            <a:fld id="{402B71F0-CF4F-F146-B2A2-FCA72815F2A5}" type="slidenum">
              <a:rPr lang="es-ES_tradnl" smtClean="0"/>
              <a:t>‹Nº›</a:t>
            </a:fld>
            <a:endParaRPr lang="es-ES_trad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Date Placeholder 2"/>
          <p:cNvSpPr>
            <a:spLocks noGrp="1"/>
          </p:cNvSpPr>
          <p:nvPr>
            <p:ph type="dt" sz="half" idx="10"/>
          </p:nvPr>
        </p:nvSpPr>
        <p:spPr/>
        <p:txBody>
          <a:bodyPr/>
          <a:lstStyle/>
          <a:p>
            <a:fld id="{8F944294-192F-7C4B-81F7-157A766058D2}" type="datetimeFigureOut">
              <a:rPr lang="es-ES_tradnl" smtClean="0"/>
              <a:t>24/05/2022</a:t>
            </a:fld>
            <a:endParaRPr lang="es-ES_tradnl"/>
          </a:p>
        </p:txBody>
      </p:sp>
      <p:sp>
        <p:nvSpPr>
          <p:cNvPr id="4" name="Footer Placeholder 3"/>
          <p:cNvSpPr>
            <a:spLocks noGrp="1"/>
          </p:cNvSpPr>
          <p:nvPr>
            <p:ph type="ftr" sz="quarter" idx="11"/>
          </p:nvPr>
        </p:nvSpPr>
        <p:spPr/>
        <p:txBody>
          <a:bodyPr/>
          <a:lstStyle/>
          <a:p>
            <a:endParaRPr lang="es-ES_tradnl"/>
          </a:p>
        </p:txBody>
      </p:sp>
      <p:sp>
        <p:nvSpPr>
          <p:cNvPr id="5" name="Slide Number Placeholder 4"/>
          <p:cNvSpPr>
            <a:spLocks noGrp="1"/>
          </p:cNvSpPr>
          <p:nvPr>
            <p:ph type="sldNum" sz="quarter" idx="12"/>
          </p:nvPr>
        </p:nvSpPr>
        <p:spPr/>
        <p:txBody>
          <a:bodyPr/>
          <a:lstStyle/>
          <a:p>
            <a:fld id="{402B71F0-CF4F-F146-B2A2-FCA72815F2A5}" type="slidenum">
              <a:rPr lang="es-ES_tradnl" smtClean="0"/>
              <a:t>‹Nº›</a:t>
            </a:fld>
            <a:endParaRPr lang="es-ES_trad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944294-192F-7C4B-81F7-157A766058D2}" type="datetimeFigureOut">
              <a:rPr lang="es-ES_tradnl" smtClean="0"/>
              <a:t>24/05/2022</a:t>
            </a:fld>
            <a:endParaRPr lang="es-ES_tradnl"/>
          </a:p>
        </p:txBody>
      </p:sp>
      <p:sp>
        <p:nvSpPr>
          <p:cNvPr id="3" name="Footer Placeholder 2"/>
          <p:cNvSpPr>
            <a:spLocks noGrp="1"/>
          </p:cNvSpPr>
          <p:nvPr>
            <p:ph type="ftr" sz="quarter" idx="11"/>
          </p:nvPr>
        </p:nvSpPr>
        <p:spPr/>
        <p:txBody>
          <a:bodyPr/>
          <a:lstStyle/>
          <a:p>
            <a:endParaRPr lang="es-ES_tradnl"/>
          </a:p>
        </p:txBody>
      </p:sp>
      <p:sp>
        <p:nvSpPr>
          <p:cNvPr id="4" name="Slide Number Placeholder 3"/>
          <p:cNvSpPr>
            <a:spLocks noGrp="1"/>
          </p:cNvSpPr>
          <p:nvPr>
            <p:ph type="sldNum" sz="quarter" idx="12"/>
          </p:nvPr>
        </p:nvSpPr>
        <p:spPr/>
        <p:txBody>
          <a:bodyPr/>
          <a:lstStyle/>
          <a:p>
            <a:fld id="{402B71F0-CF4F-F146-B2A2-FCA72815F2A5}" type="slidenum">
              <a:rPr lang="es-ES_tradnl" smtClean="0"/>
              <a:t>‹Nº›</a:t>
            </a:fld>
            <a:endParaRPr lang="es-ES_trad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_tradnl"/>
              <a:t>Clic para editar título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5" name="Date Placeholder 4"/>
          <p:cNvSpPr>
            <a:spLocks noGrp="1"/>
          </p:cNvSpPr>
          <p:nvPr>
            <p:ph type="dt" sz="half" idx="10"/>
          </p:nvPr>
        </p:nvSpPr>
        <p:spPr/>
        <p:txBody>
          <a:bodyPr/>
          <a:lstStyle/>
          <a:p>
            <a:fld id="{8F944294-192F-7C4B-81F7-157A766058D2}" type="datetimeFigureOut">
              <a:rPr lang="es-ES_tradnl" smtClean="0"/>
              <a:t>24/05/2022</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402B71F0-CF4F-F146-B2A2-FCA72815F2A5}" type="slidenum">
              <a:rPr lang="es-ES_tradnl" smtClean="0"/>
              <a:t>‹Nº›</a:t>
            </a:fld>
            <a:endParaRPr lang="es-ES_trad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_tradnl"/>
              <a:t>Clic para editar título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agregarla</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5" name="Date Placeholder 4"/>
          <p:cNvSpPr>
            <a:spLocks noGrp="1"/>
          </p:cNvSpPr>
          <p:nvPr>
            <p:ph type="dt" sz="half" idx="10"/>
          </p:nvPr>
        </p:nvSpPr>
        <p:spPr/>
        <p:txBody>
          <a:bodyPr/>
          <a:lstStyle/>
          <a:p>
            <a:fld id="{8F944294-192F-7C4B-81F7-157A766058D2}" type="datetimeFigureOut">
              <a:rPr lang="es-ES_tradnl" smtClean="0"/>
              <a:t>24/05/2022</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402B71F0-CF4F-F146-B2A2-FCA72815F2A5}" type="slidenum">
              <a:rPr lang="es-ES_tradnl" smtClean="0"/>
              <a:t>‹Nº›</a:t>
            </a:fld>
            <a:endParaRPr lang="es-ES_trad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_tradnl"/>
              <a:t>Clic para editar título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944294-192F-7C4B-81F7-157A766058D2}" type="datetimeFigureOut">
              <a:rPr lang="es-ES_tradnl" smtClean="0"/>
              <a:t>24/05/2022</a:t>
            </a:fld>
            <a:endParaRPr lang="es-ES_tradn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2B71F0-CF4F-F146-B2A2-FCA72815F2A5}" type="slidenum">
              <a:rPr lang="es-ES_tradnl" smtClean="0"/>
              <a:t>‹Nº›</a:t>
            </a:fld>
            <a:endParaRPr lang="es-ES_tradnl"/>
          </a:p>
        </p:txBody>
      </p:sp>
    </p:spTree>
    <p:extLst>
      <p:ext uri="{BB962C8B-B14F-4D97-AF65-F5344CB8AC3E}">
        <p14:creationId xmlns:p14="http://schemas.microsoft.com/office/powerpoint/2010/main" val="19439040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8171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4" name="Rectángulo 3">
            <a:extLst>
              <a:ext uri="{FF2B5EF4-FFF2-40B4-BE49-F238E27FC236}">
                <a16:creationId xmlns:a16="http://schemas.microsoft.com/office/drawing/2014/main" id="{282D08D8-2129-4D1D-ADCA-F2524AB53A1F}"/>
              </a:ext>
            </a:extLst>
          </p:cNvPr>
          <p:cNvSpPr/>
          <p:nvPr/>
        </p:nvSpPr>
        <p:spPr>
          <a:xfrm>
            <a:off x="421640" y="1280332"/>
            <a:ext cx="8605520" cy="5281446"/>
          </a:xfrm>
          <a:prstGeom prst="rect">
            <a:avLst/>
          </a:prstGeom>
        </p:spPr>
        <p:txBody>
          <a:bodyPr wrap="square">
            <a:spAutoFit/>
          </a:bodyPr>
          <a:lstStyle/>
          <a:p>
            <a:pPr>
              <a:lnSpc>
                <a:spcPct val="114000"/>
              </a:lnSpc>
            </a:pPr>
            <a:r>
              <a:rPr lang="es-ES" sz="2000" dirty="0">
                <a:solidFill>
                  <a:srgbClr val="C00000"/>
                </a:solidFill>
              </a:rPr>
              <a:t>74.1.	Objeto y planteamiento</a:t>
            </a:r>
          </a:p>
          <a:p>
            <a:pPr marL="538163" indent="-538163">
              <a:lnSpc>
                <a:spcPct val="114000"/>
              </a:lnSpc>
              <a:buClr>
                <a:srgbClr val="C00000"/>
              </a:buClr>
              <a:buFont typeface="Wingdings" panose="05000000000000000000" pitchFamily="2" charset="2"/>
              <a:buChar char="q"/>
            </a:pPr>
            <a:r>
              <a:rPr lang="es-ES" sz="2000" b="1" dirty="0"/>
              <a:t>Cuantificar los niveles de seguridad y funcionalidad de las estructuras y </a:t>
            </a:r>
          </a:p>
          <a:p>
            <a:pPr marL="538163" indent="-538163">
              <a:lnSpc>
                <a:spcPct val="114000"/>
              </a:lnSpc>
              <a:buClr>
                <a:srgbClr val="C00000"/>
              </a:buClr>
              <a:buFont typeface="Wingdings" panose="05000000000000000000" pitchFamily="2" charset="2"/>
              <a:buChar char="q"/>
            </a:pPr>
            <a:r>
              <a:rPr lang="es-ES" sz="2000" b="1" dirty="0"/>
              <a:t>Estimar la vida útil residual. </a:t>
            </a:r>
          </a:p>
          <a:p>
            <a:pPr marL="995363" lvl="1" indent="-538163">
              <a:lnSpc>
                <a:spcPct val="114000"/>
              </a:lnSpc>
              <a:buClr>
                <a:srgbClr val="C00000"/>
              </a:buClr>
              <a:buSzPct val="150000"/>
              <a:buFont typeface="Wingdings" panose="05000000000000000000" pitchFamily="2" charset="2"/>
              <a:buChar char="§"/>
            </a:pPr>
            <a:r>
              <a:rPr lang="es-ES" sz="2000" dirty="0"/>
              <a:t>Identificar las zonas más sensibles o de mayores riesgos y, </a:t>
            </a:r>
          </a:p>
          <a:p>
            <a:pPr marL="995363" lvl="1" indent="-538163">
              <a:lnSpc>
                <a:spcPct val="114000"/>
              </a:lnSpc>
              <a:buClr>
                <a:srgbClr val="C00000"/>
              </a:buClr>
              <a:buSzPct val="150000"/>
              <a:buFont typeface="Wingdings" panose="05000000000000000000" pitchFamily="2" charset="2"/>
              <a:buChar char="§"/>
            </a:pPr>
            <a:r>
              <a:rPr lang="es-ES" sz="2000" dirty="0"/>
              <a:t>Orientar las actuaciones de reparación y refuerzo</a:t>
            </a:r>
          </a:p>
          <a:p>
            <a:pPr marL="995363" lvl="1" indent="-538163">
              <a:lnSpc>
                <a:spcPct val="114000"/>
              </a:lnSpc>
              <a:buClr>
                <a:srgbClr val="C00000"/>
              </a:buClr>
              <a:buSzPct val="150000"/>
              <a:buFont typeface="Wingdings" panose="05000000000000000000" pitchFamily="2" charset="2"/>
              <a:buChar char="§"/>
            </a:pPr>
            <a:endParaRPr lang="es-ES" sz="2000" dirty="0"/>
          </a:p>
          <a:p>
            <a:pPr marL="538163" indent="-538163">
              <a:lnSpc>
                <a:spcPct val="114000"/>
              </a:lnSpc>
              <a:buClr>
                <a:srgbClr val="C00000"/>
              </a:buClr>
              <a:buFont typeface="Wingdings" panose="05000000000000000000" pitchFamily="2" charset="2"/>
              <a:buChar char="q"/>
            </a:pPr>
            <a:r>
              <a:rPr lang="es-ES" sz="2000" dirty="0"/>
              <a:t>La evaluación se ciñe al ámbito de los Estados Límite Últimos (ELU), salvo que se plantee un cambio de uso</a:t>
            </a:r>
          </a:p>
          <a:p>
            <a:pPr marL="538163" indent="-538163">
              <a:lnSpc>
                <a:spcPct val="114000"/>
              </a:lnSpc>
              <a:buClr>
                <a:srgbClr val="C00000"/>
              </a:buClr>
              <a:buFont typeface="Wingdings" panose="05000000000000000000" pitchFamily="2" charset="2"/>
              <a:buChar char="q"/>
            </a:pPr>
            <a:endParaRPr lang="es-ES" sz="2000" dirty="0"/>
          </a:p>
          <a:p>
            <a:pPr marL="538163" indent="-538163">
              <a:lnSpc>
                <a:spcPct val="114000"/>
              </a:lnSpc>
              <a:buClr>
                <a:srgbClr val="C00000"/>
              </a:buClr>
              <a:buFont typeface="Wingdings" panose="05000000000000000000" pitchFamily="2" charset="2"/>
              <a:buChar char="q"/>
            </a:pPr>
            <a:r>
              <a:rPr lang="es-ES" sz="2000" dirty="0"/>
              <a:t>Vida útil residual:</a:t>
            </a:r>
          </a:p>
          <a:p>
            <a:pPr marL="995363" lvl="1" indent="-538163">
              <a:lnSpc>
                <a:spcPct val="114000"/>
              </a:lnSpc>
              <a:buClr>
                <a:srgbClr val="C00000"/>
              </a:buClr>
              <a:buSzPct val="150000"/>
              <a:buFont typeface="Wingdings" panose="05000000000000000000" pitchFamily="2" charset="2"/>
              <a:buChar char="§"/>
            </a:pPr>
            <a:r>
              <a:rPr lang="es-ES" sz="2000" dirty="0"/>
              <a:t>Deducir el período de tiempo, desde el instante de la evaluación, en el que la estructura o alguna de sus partes tarda en alcanzar alguno de los ELS o ELU identificados ya en la fase de proyecto o bien en el instante de evaluación</a:t>
            </a:r>
            <a:endParaRPr lang="es-ES" sz="2000" dirty="0">
              <a:solidFill>
                <a:srgbClr val="C00000"/>
              </a:solidFill>
            </a:endParaRPr>
          </a:p>
          <a:p>
            <a:endParaRPr lang="es-ES" dirty="0">
              <a:solidFill>
                <a:srgbClr val="C00000"/>
              </a:solidFill>
            </a:endParaRPr>
          </a:p>
        </p:txBody>
      </p:sp>
    </p:spTree>
    <p:extLst>
      <p:ext uri="{BB962C8B-B14F-4D97-AF65-F5344CB8AC3E}">
        <p14:creationId xmlns:p14="http://schemas.microsoft.com/office/powerpoint/2010/main" val="2059533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4" name="Rectángulo 3">
            <a:extLst>
              <a:ext uri="{FF2B5EF4-FFF2-40B4-BE49-F238E27FC236}">
                <a16:creationId xmlns:a16="http://schemas.microsoft.com/office/drawing/2014/main" id="{282D08D8-2129-4D1D-ADCA-F2524AB53A1F}"/>
              </a:ext>
            </a:extLst>
          </p:cNvPr>
          <p:cNvSpPr/>
          <p:nvPr/>
        </p:nvSpPr>
        <p:spPr>
          <a:xfrm>
            <a:off x="421640" y="1532773"/>
            <a:ext cx="8605520" cy="4474623"/>
          </a:xfrm>
          <a:prstGeom prst="rect">
            <a:avLst/>
          </a:prstGeom>
        </p:spPr>
        <p:txBody>
          <a:bodyPr wrap="square">
            <a:spAutoFit/>
          </a:bodyPr>
          <a:lstStyle/>
          <a:p>
            <a:pPr>
              <a:lnSpc>
                <a:spcPct val="114000"/>
              </a:lnSpc>
            </a:pPr>
            <a:r>
              <a:rPr lang="es-ES" dirty="0">
                <a:solidFill>
                  <a:srgbClr val="C00000"/>
                </a:solidFill>
              </a:rPr>
              <a:t>74.2.	Principios básicos del análisis de construcciones existentes de hormigón</a:t>
            </a:r>
          </a:p>
          <a:p>
            <a:pPr marL="895350" lvl="2" indent="-285750">
              <a:lnSpc>
                <a:spcPct val="114000"/>
              </a:lnSpc>
              <a:buClr>
                <a:srgbClr val="C00000"/>
              </a:buClr>
              <a:buFont typeface="Wingdings" panose="05000000000000000000" pitchFamily="2" charset="2"/>
              <a:buChar char="q"/>
            </a:pPr>
            <a:r>
              <a:rPr lang="es-ES" dirty="0"/>
              <a:t>Establece las consideraciones de los distintos métodos de análisis de estructuras existentes</a:t>
            </a:r>
          </a:p>
          <a:p>
            <a:pPr>
              <a:lnSpc>
                <a:spcPct val="114000"/>
              </a:lnSpc>
            </a:pPr>
            <a:endParaRPr lang="es-ES" dirty="0">
              <a:solidFill>
                <a:srgbClr val="C00000"/>
              </a:solidFill>
            </a:endParaRPr>
          </a:p>
          <a:p>
            <a:pPr>
              <a:lnSpc>
                <a:spcPct val="114000"/>
              </a:lnSpc>
            </a:pPr>
            <a:r>
              <a:rPr lang="es-ES" dirty="0">
                <a:solidFill>
                  <a:srgbClr val="C00000"/>
                </a:solidFill>
              </a:rPr>
              <a:t>74.3.	Propiedades de los materiales</a:t>
            </a:r>
          </a:p>
          <a:p>
            <a:pPr marL="895350" lvl="2" indent="-285750">
              <a:lnSpc>
                <a:spcPct val="114000"/>
              </a:lnSpc>
              <a:buClr>
                <a:srgbClr val="C00000"/>
              </a:buClr>
              <a:buFont typeface="Wingdings" panose="05000000000000000000" pitchFamily="2" charset="2"/>
              <a:buChar char="q"/>
            </a:pPr>
            <a:r>
              <a:rPr lang="es-ES" dirty="0"/>
              <a:t>Tres niveles de definición:</a:t>
            </a:r>
          </a:p>
          <a:p>
            <a:pPr marL="1200150" lvl="2" indent="-285750">
              <a:lnSpc>
                <a:spcPct val="114000"/>
              </a:lnSpc>
              <a:buClr>
                <a:srgbClr val="C00000"/>
              </a:buClr>
              <a:buSzPct val="150000"/>
              <a:buFont typeface="Wingdings" panose="05000000000000000000" pitchFamily="2" charset="2"/>
              <a:buChar char="§"/>
            </a:pPr>
            <a:r>
              <a:rPr lang="es-ES" dirty="0"/>
              <a:t>Valores tomados de la documentación del proyecto </a:t>
            </a:r>
          </a:p>
          <a:p>
            <a:pPr marL="1200150" lvl="2" indent="-285750">
              <a:lnSpc>
                <a:spcPct val="114000"/>
              </a:lnSpc>
              <a:buClr>
                <a:srgbClr val="C00000"/>
              </a:buClr>
              <a:buSzPct val="150000"/>
              <a:buFont typeface="Wingdings" panose="05000000000000000000" pitchFamily="2" charset="2"/>
              <a:buChar char="§"/>
            </a:pPr>
            <a:r>
              <a:rPr lang="es-ES" dirty="0"/>
              <a:t>Valores deducidos de una campaña de ensayos no destructivos (para el hormigón y la identificación de la armadura mediante la realización de catas adecuadamente planificadas y ejecutadas.</a:t>
            </a:r>
          </a:p>
          <a:p>
            <a:pPr marL="1200150" lvl="2" indent="-285750">
              <a:lnSpc>
                <a:spcPct val="114000"/>
              </a:lnSpc>
              <a:buClr>
                <a:srgbClr val="C00000"/>
              </a:buClr>
              <a:buSzPct val="150000"/>
              <a:buFont typeface="Wingdings" panose="05000000000000000000" pitchFamily="2" charset="2"/>
              <a:buChar char="§"/>
            </a:pPr>
            <a:r>
              <a:rPr lang="es-ES" dirty="0"/>
              <a:t>Extracción de probetas y ensayos en laboratorio, tanto del hormigón como de barras de acero.</a:t>
            </a:r>
          </a:p>
          <a:p>
            <a:pPr>
              <a:lnSpc>
                <a:spcPct val="114000"/>
              </a:lnSpc>
            </a:pPr>
            <a:endParaRPr lang="es-ES" dirty="0">
              <a:solidFill>
                <a:srgbClr val="C00000"/>
              </a:solidFill>
            </a:endParaRPr>
          </a:p>
          <a:p>
            <a:endParaRPr lang="es-ES" dirty="0">
              <a:solidFill>
                <a:srgbClr val="C00000"/>
              </a:solidFill>
            </a:endParaRPr>
          </a:p>
        </p:txBody>
      </p:sp>
    </p:spTree>
    <p:extLst>
      <p:ext uri="{BB962C8B-B14F-4D97-AF65-F5344CB8AC3E}">
        <p14:creationId xmlns:p14="http://schemas.microsoft.com/office/powerpoint/2010/main" val="2016116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4" name="Rectángulo 3">
            <a:extLst>
              <a:ext uri="{FF2B5EF4-FFF2-40B4-BE49-F238E27FC236}">
                <a16:creationId xmlns:a16="http://schemas.microsoft.com/office/drawing/2014/main" id="{282D08D8-2129-4D1D-ADCA-F2524AB53A1F}"/>
              </a:ext>
            </a:extLst>
          </p:cNvPr>
          <p:cNvSpPr/>
          <p:nvPr/>
        </p:nvSpPr>
        <p:spPr>
          <a:xfrm>
            <a:off x="421640" y="1100669"/>
            <a:ext cx="8366760" cy="4712829"/>
          </a:xfrm>
          <a:prstGeom prst="rect">
            <a:avLst/>
          </a:prstGeom>
        </p:spPr>
        <p:txBody>
          <a:bodyPr wrap="square">
            <a:spAutoFit/>
          </a:bodyPr>
          <a:lstStyle/>
          <a:p>
            <a:r>
              <a:rPr lang="es-ES" dirty="0">
                <a:solidFill>
                  <a:srgbClr val="C00000"/>
                </a:solidFill>
              </a:rPr>
              <a:t>74.4.	Análisis estructural</a:t>
            </a:r>
          </a:p>
          <a:p>
            <a:endParaRPr lang="es-ES" dirty="0"/>
          </a:p>
          <a:p>
            <a:pPr marL="720725" indent="-468313">
              <a:lnSpc>
                <a:spcPct val="114000"/>
              </a:lnSpc>
              <a:buClr>
                <a:srgbClr val="C00000"/>
              </a:buClr>
              <a:buFont typeface="Wingdings" panose="05000000000000000000" pitchFamily="2" charset="2"/>
              <a:buChar char="q"/>
            </a:pPr>
            <a:r>
              <a:rPr lang="es-ES" dirty="0"/>
              <a:t>Las construcciones proyectadas y construidas en España antes de 1970, aproximadamente, utilizaban el formato de las </a:t>
            </a:r>
            <a:r>
              <a:rPr lang="es-ES" b="1" dirty="0"/>
              <a:t>tensiones admisibles</a:t>
            </a:r>
            <a:r>
              <a:rPr lang="es-ES" dirty="0"/>
              <a:t>, pasando a formato de los estados limite a partir de dicha fecha. </a:t>
            </a:r>
          </a:p>
          <a:p>
            <a:pPr marL="720725" indent="-468313">
              <a:lnSpc>
                <a:spcPct val="114000"/>
              </a:lnSpc>
              <a:buClr>
                <a:srgbClr val="C00000"/>
              </a:buClr>
              <a:buFont typeface="Wingdings" panose="05000000000000000000" pitchFamily="2" charset="2"/>
              <a:buChar char="q"/>
            </a:pPr>
            <a:r>
              <a:rPr lang="es-ES" dirty="0"/>
              <a:t> Obliga a la </a:t>
            </a:r>
            <a:r>
              <a:rPr lang="es-ES" b="1" dirty="0"/>
              <a:t>consideración cuidadosa de las resistencias de hormigón, especialmente</a:t>
            </a:r>
            <a:r>
              <a:rPr lang="es-ES" dirty="0"/>
              <a:t>, y también de las armaduras, dado que los conceptos de resistencia característica aparecen entonces, y deben ser vinculados juiciosamente a los valores de las resistencias medias o nominales utilizadas en el pasado. </a:t>
            </a:r>
          </a:p>
          <a:p>
            <a:pPr marL="720725" indent="-468313">
              <a:lnSpc>
                <a:spcPct val="114000"/>
              </a:lnSpc>
              <a:buClr>
                <a:srgbClr val="C00000"/>
              </a:buClr>
              <a:buFont typeface="Wingdings" panose="05000000000000000000" pitchFamily="2" charset="2"/>
              <a:buChar char="q"/>
            </a:pPr>
            <a:r>
              <a:rPr lang="es-ES" b="1" dirty="0"/>
              <a:t>Las dimensiones </a:t>
            </a:r>
            <a:r>
              <a:rPr lang="es-ES" dirty="0"/>
              <a:t>otorgadas a las piezas </a:t>
            </a:r>
            <a:r>
              <a:rPr lang="es-ES" b="1" dirty="0"/>
              <a:t>en el pasado </a:t>
            </a:r>
            <a:r>
              <a:rPr lang="es-ES" dirty="0"/>
              <a:t>explica que su comportamiento en servicio sea, en general, correcto, aun cuando las acciones solicitantes en la actualidad sean netamente superiores a las utilizadas al proyectar la estructura.</a:t>
            </a:r>
          </a:p>
          <a:p>
            <a:endParaRPr lang="es-ES" dirty="0">
              <a:solidFill>
                <a:srgbClr val="C00000"/>
              </a:solidFill>
            </a:endParaRPr>
          </a:p>
        </p:txBody>
      </p:sp>
    </p:spTree>
    <p:extLst>
      <p:ext uri="{BB962C8B-B14F-4D97-AF65-F5344CB8AC3E}">
        <p14:creationId xmlns:p14="http://schemas.microsoft.com/office/powerpoint/2010/main" val="552190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4" name="Rectángulo 3">
            <a:extLst>
              <a:ext uri="{FF2B5EF4-FFF2-40B4-BE49-F238E27FC236}">
                <a16:creationId xmlns:a16="http://schemas.microsoft.com/office/drawing/2014/main" id="{282D08D8-2129-4D1D-ADCA-F2524AB53A1F}"/>
              </a:ext>
            </a:extLst>
          </p:cNvPr>
          <p:cNvSpPr/>
          <p:nvPr/>
        </p:nvSpPr>
        <p:spPr>
          <a:xfrm>
            <a:off x="269240" y="1272372"/>
            <a:ext cx="8605520" cy="2308324"/>
          </a:xfrm>
          <a:prstGeom prst="rect">
            <a:avLst/>
          </a:prstGeom>
        </p:spPr>
        <p:txBody>
          <a:bodyPr wrap="square">
            <a:spAutoFit/>
          </a:bodyPr>
          <a:lstStyle/>
          <a:p>
            <a:r>
              <a:rPr lang="es-ES" dirty="0"/>
              <a:t>ARTÍCULO 75.  CRITERIOS GENERALES PARA LA REPARACIÓN DE ESTRUCTURAS</a:t>
            </a:r>
          </a:p>
          <a:p>
            <a:r>
              <a:rPr lang="es-ES" dirty="0"/>
              <a:t>DE HORMIGÓN</a:t>
            </a:r>
          </a:p>
          <a:p>
            <a:r>
              <a:rPr lang="es-ES" dirty="0">
                <a:solidFill>
                  <a:srgbClr val="C00000"/>
                </a:solidFill>
              </a:rPr>
              <a:t>75.1.	Contexto general y objeto</a:t>
            </a:r>
          </a:p>
          <a:p>
            <a:r>
              <a:rPr lang="es-ES" dirty="0">
                <a:solidFill>
                  <a:srgbClr val="C00000"/>
                </a:solidFill>
              </a:rPr>
              <a:t>75.2.	Clasificación de los deterioros y daños objeto de reparación</a:t>
            </a:r>
          </a:p>
          <a:p>
            <a:r>
              <a:rPr lang="es-ES" dirty="0">
                <a:solidFill>
                  <a:srgbClr val="C00000"/>
                </a:solidFill>
              </a:rPr>
              <a:t>75.3.	Proyecto de reparación</a:t>
            </a:r>
          </a:p>
          <a:p>
            <a:r>
              <a:rPr lang="es-ES" dirty="0">
                <a:solidFill>
                  <a:srgbClr val="C00000"/>
                </a:solidFill>
              </a:rPr>
              <a:t>75.3.1.	Catálogo de daños y mapa de daños</a:t>
            </a:r>
          </a:p>
          <a:p>
            <a:r>
              <a:rPr lang="es-ES" dirty="0">
                <a:solidFill>
                  <a:srgbClr val="C00000"/>
                </a:solidFill>
              </a:rPr>
              <a:t>75.3.2.	Catálogo de soluciones de reparación</a:t>
            </a:r>
          </a:p>
          <a:p>
            <a:r>
              <a:rPr lang="es-ES" dirty="0">
                <a:solidFill>
                  <a:srgbClr val="C00000"/>
                </a:solidFill>
              </a:rPr>
              <a:t>75.4.	Plan de inspección y mantenimiento</a:t>
            </a:r>
          </a:p>
        </p:txBody>
      </p:sp>
    </p:spTree>
    <p:extLst>
      <p:ext uri="{BB962C8B-B14F-4D97-AF65-F5344CB8AC3E}">
        <p14:creationId xmlns:p14="http://schemas.microsoft.com/office/powerpoint/2010/main" val="4288280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4" name="Rectángulo 3">
            <a:extLst>
              <a:ext uri="{FF2B5EF4-FFF2-40B4-BE49-F238E27FC236}">
                <a16:creationId xmlns:a16="http://schemas.microsoft.com/office/drawing/2014/main" id="{282D08D8-2129-4D1D-ADCA-F2524AB53A1F}"/>
              </a:ext>
            </a:extLst>
          </p:cNvPr>
          <p:cNvSpPr/>
          <p:nvPr/>
        </p:nvSpPr>
        <p:spPr>
          <a:xfrm>
            <a:off x="493088" y="1051256"/>
            <a:ext cx="8605520" cy="3970318"/>
          </a:xfrm>
          <a:prstGeom prst="rect">
            <a:avLst/>
          </a:prstGeom>
        </p:spPr>
        <p:txBody>
          <a:bodyPr wrap="square">
            <a:spAutoFit/>
          </a:bodyPr>
          <a:lstStyle/>
          <a:p>
            <a:r>
              <a:rPr lang="es-ES" dirty="0">
                <a:solidFill>
                  <a:srgbClr val="C00000"/>
                </a:solidFill>
              </a:rPr>
              <a:t>75.1.	Contexto general y objeto</a:t>
            </a:r>
          </a:p>
          <a:p>
            <a:endParaRPr lang="es-ES" dirty="0"/>
          </a:p>
          <a:p>
            <a:pPr marL="452438" indent="-452438">
              <a:buClr>
                <a:srgbClr val="C00000"/>
              </a:buClr>
              <a:buFont typeface="Wingdings" panose="05000000000000000000" pitchFamily="2" charset="2"/>
              <a:buChar char="q"/>
            </a:pPr>
            <a:r>
              <a:rPr lang="es-ES" dirty="0"/>
              <a:t>El PROYECTO DE REPARACIÓN debe ser el resultado de un </a:t>
            </a:r>
          </a:p>
          <a:p>
            <a:pPr marL="909638" lvl="1" indent="-452438">
              <a:buClr>
                <a:srgbClr val="C00000"/>
              </a:buClr>
              <a:buSzPct val="150000"/>
              <a:buFont typeface="Wingdings" panose="05000000000000000000" pitchFamily="2" charset="2"/>
              <a:buChar char="§"/>
            </a:pPr>
            <a:r>
              <a:rPr lang="es-ES" b="1" dirty="0"/>
              <a:t>Trabajo previo de estudio </a:t>
            </a:r>
            <a:r>
              <a:rPr lang="es-ES" dirty="0"/>
              <a:t>de la información disponible, </a:t>
            </a:r>
          </a:p>
          <a:p>
            <a:pPr marL="909638" lvl="1" indent="-452438">
              <a:buClr>
                <a:srgbClr val="C00000"/>
              </a:buClr>
              <a:buSzPct val="150000"/>
              <a:buFont typeface="Wingdings" panose="05000000000000000000" pitchFamily="2" charset="2"/>
              <a:buChar char="§"/>
            </a:pPr>
            <a:r>
              <a:rPr lang="es-ES" b="1" dirty="0"/>
              <a:t>Análisis adecuado de evaluación </a:t>
            </a:r>
            <a:r>
              <a:rPr lang="es-ES" dirty="0"/>
              <a:t>estructural y de vida útil residual y, </a:t>
            </a:r>
          </a:p>
          <a:p>
            <a:pPr marL="909638" lvl="1" indent="-452438">
              <a:buClr>
                <a:srgbClr val="C00000"/>
              </a:buClr>
              <a:buSzPct val="150000"/>
              <a:buFont typeface="Wingdings" panose="05000000000000000000" pitchFamily="2" charset="2"/>
              <a:buChar char="§"/>
            </a:pPr>
            <a:r>
              <a:rPr lang="es-ES" b="1" dirty="0"/>
              <a:t>Diagnóstico preciso</a:t>
            </a:r>
            <a:r>
              <a:rPr lang="es-ES" dirty="0"/>
              <a:t>, que dictamine la causa o causas que explican los daños observados y que, eventualmente, condicionan su nivel de seguridad y vida útil </a:t>
            </a:r>
            <a:r>
              <a:rPr lang="es-ES" b="1" dirty="0"/>
              <a:t>residual.</a:t>
            </a:r>
          </a:p>
          <a:p>
            <a:pPr marL="452438" indent="-452438">
              <a:buClr>
                <a:srgbClr val="C00000"/>
              </a:buClr>
              <a:buFont typeface="Wingdings" panose="05000000000000000000" pitchFamily="2" charset="2"/>
              <a:buChar char="q"/>
            </a:pPr>
            <a:r>
              <a:rPr lang="es-ES" b="1" dirty="0"/>
              <a:t>Definición </a:t>
            </a:r>
            <a:r>
              <a:rPr lang="es-ES" dirty="0"/>
              <a:t>de cualquier tipo de reparación exige la </a:t>
            </a:r>
          </a:p>
          <a:p>
            <a:pPr marL="909638" lvl="1" indent="-452438">
              <a:buClr>
                <a:srgbClr val="C00000"/>
              </a:buClr>
              <a:buSzPct val="150000"/>
              <a:buFont typeface="Wingdings" panose="05000000000000000000" pitchFamily="2" charset="2"/>
              <a:buChar char="§"/>
            </a:pPr>
            <a:r>
              <a:rPr lang="es-ES" b="1" dirty="0"/>
              <a:t>Detección previa </a:t>
            </a:r>
            <a:r>
              <a:rPr lang="es-ES" dirty="0"/>
              <a:t>de los tipos de deterioros presentes, la </a:t>
            </a:r>
          </a:p>
          <a:p>
            <a:pPr marL="909638" lvl="1" indent="-452438">
              <a:buClr>
                <a:srgbClr val="C00000"/>
              </a:buClr>
              <a:buSzPct val="150000"/>
              <a:buFont typeface="Wingdings" panose="05000000000000000000" pitchFamily="2" charset="2"/>
              <a:buChar char="§"/>
            </a:pPr>
            <a:r>
              <a:rPr lang="es-ES" b="1" dirty="0"/>
              <a:t>Comprensión de los mecanismos </a:t>
            </a:r>
            <a:r>
              <a:rPr lang="es-ES" dirty="0"/>
              <a:t>que han dado lugar a cada deterioro o daño y</a:t>
            </a:r>
          </a:p>
          <a:p>
            <a:pPr marL="909638" lvl="1" indent="-452438">
              <a:buClr>
                <a:srgbClr val="C00000"/>
              </a:buClr>
              <a:buSzPct val="150000"/>
              <a:buFont typeface="Wingdings" panose="05000000000000000000" pitchFamily="2" charset="2"/>
              <a:buChar char="§"/>
            </a:pPr>
            <a:r>
              <a:rPr lang="es-ES" b="1" dirty="0"/>
              <a:t>Actuaciones correspondientes</a:t>
            </a:r>
            <a:r>
              <a:rPr lang="es-ES" dirty="0"/>
              <a:t>, incluyendo la prognosis de durabilidad de las mismas.</a:t>
            </a:r>
          </a:p>
          <a:p>
            <a:endParaRPr lang="es-ES" dirty="0"/>
          </a:p>
        </p:txBody>
      </p:sp>
    </p:spTree>
    <p:extLst>
      <p:ext uri="{BB962C8B-B14F-4D97-AF65-F5344CB8AC3E}">
        <p14:creationId xmlns:p14="http://schemas.microsoft.com/office/powerpoint/2010/main" val="1079272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4" name="Rectángulo 3">
            <a:extLst>
              <a:ext uri="{FF2B5EF4-FFF2-40B4-BE49-F238E27FC236}">
                <a16:creationId xmlns:a16="http://schemas.microsoft.com/office/drawing/2014/main" id="{282D08D8-2129-4D1D-ADCA-F2524AB53A1F}"/>
              </a:ext>
            </a:extLst>
          </p:cNvPr>
          <p:cNvSpPr/>
          <p:nvPr/>
        </p:nvSpPr>
        <p:spPr>
          <a:xfrm>
            <a:off x="269240" y="1272372"/>
            <a:ext cx="8605520" cy="369332"/>
          </a:xfrm>
          <a:prstGeom prst="rect">
            <a:avLst/>
          </a:prstGeom>
        </p:spPr>
        <p:txBody>
          <a:bodyPr wrap="square">
            <a:spAutoFit/>
          </a:bodyPr>
          <a:lstStyle/>
          <a:p>
            <a:r>
              <a:rPr lang="es-ES" dirty="0">
                <a:solidFill>
                  <a:srgbClr val="C00000"/>
                </a:solidFill>
              </a:rPr>
              <a:t>75.2.	Clasificación de los deterioros y daños objeto de reparación</a:t>
            </a:r>
          </a:p>
        </p:txBody>
      </p:sp>
      <p:sp>
        <p:nvSpPr>
          <p:cNvPr id="6" name="Rectángulo 5">
            <a:extLst>
              <a:ext uri="{FF2B5EF4-FFF2-40B4-BE49-F238E27FC236}">
                <a16:creationId xmlns:a16="http://schemas.microsoft.com/office/drawing/2014/main" id="{66CCC2EE-5208-4C92-A7FC-979A49D3C940}"/>
              </a:ext>
            </a:extLst>
          </p:cNvPr>
          <p:cNvSpPr/>
          <p:nvPr/>
        </p:nvSpPr>
        <p:spPr>
          <a:xfrm>
            <a:off x="506362" y="2171613"/>
            <a:ext cx="4350774" cy="2600648"/>
          </a:xfrm>
          <a:prstGeom prst="rect">
            <a:avLst/>
          </a:prstGeom>
        </p:spPr>
        <p:txBody>
          <a:bodyPr wrap="square">
            <a:spAutoFit/>
          </a:bodyPr>
          <a:lstStyle/>
          <a:p>
            <a:pPr marL="342900" indent="-342900">
              <a:lnSpc>
                <a:spcPct val="114000"/>
              </a:lnSpc>
              <a:buFont typeface="+mj-lt"/>
              <a:buAutoNum type="alphaLcPeriod"/>
            </a:pPr>
            <a:r>
              <a:rPr lang="es-ES" dirty="0"/>
              <a:t>Deterioros y daños producidos por los </a:t>
            </a:r>
            <a:r>
              <a:rPr lang="es-ES" b="1" dirty="0"/>
              <a:t>procesos de degradación </a:t>
            </a:r>
            <a:r>
              <a:rPr lang="es-ES" dirty="0"/>
              <a:t>del propio hormigón: acciones mecánicas, físico-ambientales, químicas, etc.</a:t>
            </a:r>
          </a:p>
          <a:p>
            <a:pPr marL="342900" indent="-342900">
              <a:lnSpc>
                <a:spcPct val="114000"/>
              </a:lnSpc>
              <a:buFont typeface="+mj-lt"/>
              <a:buAutoNum type="alphaLcPeriod"/>
            </a:pPr>
            <a:r>
              <a:rPr lang="es-ES" dirty="0"/>
              <a:t>Deterioros </a:t>
            </a:r>
            <a:r>
              <a:rPr lang="es-ES" b="1" dirty="0"/>
              <a:t>producidos por la corrosión de las armaduras</a:t>
            </a:r>
            <a:r>
              <a:rPr lang="es-ES" dirty="0"/>
              <a:t>, fundamentalmente asociados a la carbonatación del hormigón o a la presencia de cloruros.</a:t>
            </a:r>
          </a:p>
        </p:txBody>
      </p:sp>
      <p:pic>
        <p:nvPicPr>
          <p:cNvPr id="11" name="Imagen 10">
            <a:extLst>
              <a:ext uri="{FF2B5EF4-FFF2-40B4-BE49-F238E27FC236}">
                <a16:creationId xmlns:a16="http://schemas.microsoft.com/office/drawing/2014/main" id="{C129F050-D09A-478C-91CB-E8780FAF869A}"/>
              </a:ext>
            </a:extLst>
          </p:cNvPr>
          <p:cNvPicPr>
            <a:picLocks noChangeAspect="1"/>
          </p:cNvPicPr>
          <p:nvPr/>
        </p:nvPicPr>
        <p:blipFill rotWithShape="1">
          <a:blip r:embed="rId2"/>
          <a:srcRect l="1286" r="2420" b="3656"/>
          <a:stretch/>
        </p:blipFill>
        <p:spPr>
          <a:xfrm>
            <a:off x="5072824" y="1663569"/>
            <a:ext cx="3304260" cy="4622674"/>
          </a:xfrm>
          <a:prstGeom prst="rect">
            <a:avLst/>
          </a:prstGeom>
        </p:spPr>
      </p:pic>
    </p:spTree>
    <p:extLst>
      <p:ext uri="{BB962C8B-B14F-4D97-AF65-F5344CB8AC3E}">
        <p14:creationId xmlns:p14="http://schemas.microsoft.com/office/powerpoint/2010/main" val="919633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4" name="Rectángulo 3">
            <a:extLst>
              <a:ext uri="{FF2B5EF4-FFF2-40B4-BE49-F238E27FC236}">
                <a16:creationId xmlns:a16="http://schemas.microsoft.com/office/drawing/2014/main" id="{282D08D8-2129-4D1D-ADCA-F2524AB53A1F}"/>
              </a:ext>
            </a:extLst>
          </p:cNvPr>
          <p:cNvSpPr/>
          <p:nvPr/>
        </p:nvSpPr>
        <p:spPr>
          <a:xfrm>
            <a:off x="269240" y="1272372"/>
            <a:ext cx="8605520" cy="369332"/>
          </a:xfrm>
          <a:prstGeom prst="rect">
            <a:avLst/>
          </a:prstGeom>
        </p:spPr>
        <p:txBody>
          <a:bodyPr wrap="square">
            <a:spAutoFit/>
          </a:bodyPr>
          <a:lstStyle/>
          <a:p>
            <a:r>
              <a:rPr lang="es-ES" dirty="0">
                <a:solidFill>
                  <a:srgbClr val="C00000"/>
                </a:solidFill>
              </a:rPr>
              <a:t>75.2.	Clasificación de los deterioros y daños objeto de reparación</a:t>
            </a:r>
          </a:p>
        </p:txBody>
      </p:sp>
      <p:pic>
        <p:nvPicPr>
          <p:cNvPr id="7" name="Imagen 6">
            <a:extLst>
              <a:ext uri="{FF2B5EF4-FFF2-40B4-BE49-F238E27FC236}">
                <a16:creationId xmlns:a16="http://schemas.microsoft.com/office/drawing/2014/main" id="{B89E81D7-1A64-4089-8F77-550117233104}"/>
              </a:ext>
            </a:extLst>
          </p:cNvPr>
          <p:cNvPicPr>
            <a:picLocks noChangeAspect="1"/>
          </p:cNvPicPr>
          <p:nvPr/>
        </p:nvPicPr>
        <p:blipFill>
          <a:blip r:embed="rId2"/>
          <a:stretch>
            <a:fillRect/>
          </a:stretch>
        </p:blipFill>
        <p:spPr>
          <a:xfrm>
            <a:off x="0" y="1029990"/>
            <a:ext cx="9144000" cy="4492424"/>
          </a:xfrm>
          <a:prstGeom prst="rect">
            <a:avLst/>
          </a:prstGeom>
        </p:spPr>
      </p:pic>
      <p:sp>
        <p:nvSpPr>
          <p:cNvPr id="9" name="Rectángulo 8">
            <a:extLst>
              <a:ext uri="{FF2B5EF4-FFF2-40B4-BE49-F238E27FC236}">
                <a16:creationId xmlns:a16="http://schemas.microsoft.com/office/drawing/2014/main" id="{AC1DC4A6-11A9-468B-BF3A-FE7C88EFF4E3}"/>
              </a:ext>
            </a:extLst>
          </p:cNvPr>
          <p:cNvSpPr/>
          <p:nvPr/>
        </p:nvSpPr>
        <p:spPr>
          <a:xfrm>
            <a:off x="93406" y="5764796"/>
            <a:ext cx="9050594" cy="646331"/>
          </a:xfrm>
          <a:prstGeom prst="rect">
            <a:avLst/>
          </a:prstGeom>
        </p:spPr>
        <p:txBody>
          <a:bodyPr wrap="square">
            <a:spAutoFit/>
          </a:bodyPr>
          <a:lstStyle/>
          <a:p>
            <a:pPr algn="ctr"/>
            <a:r>
              <a:rPr lang="es-ES" b="1" dirty="0">
                <a:solidFill>
                  <a:srgbClr val="565555"/>
                </a:solidFill>
                <a:latin typeface="Roboto"/>
              </a:rPr>
              <a:t>Figura 75.2. </a:t>
            </a:r>
            <a:r>
              <a:rPr lang="es-ES" dirty="0">
                <a:solidFill>
                  <a:srgbClr val="565555"/>
                </a:solidFill>
                <a:latin typeface="Roboto"/>
              </a:rPr>
              <a:t>Clasificación sinóptica de los daños y deterioros que pueden encontrarse en las estructuras existentes de hormigón </a:t>
            </a:r>
            <a:endParaRPr lang="es-ES" dirty="0"/>
          </a:p>
        </p:txBody>
      </p:sp>
    </p:spTree>
    <p:extLst>
      <p:ext uri="{BB962C8B-B14F-4D97-AF65-F5344CB8AC3E}">
        <p14:creationId xmlns:p14="http://schemas.microsoft.com/office/powerpoint/2010/main" val="3951809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4" name="Rectángulo 3">
            <a:extLst>
              <a:ext uri="{FF2B5EF4-FFF2-40B4-BE49-F238E27FC236}">
                <a16:creationId xmlns:a16="http://schemas.microsoft.com/office/drawing/2014/main" id="{282D08D8-2129-4D1D-ADCA-F2524AB53A1F}"/>
              </a:ext>
            </a:extLst>
          </p:cNvPr>
          <p:cNvSpPr/>
          <p:nvPr/>
        </p:nvSpPr>
        <p:spPr>
          <a:xfrm>
            <a:off x="269240" y="1272372"/>
            <a:ext cx="8605520" cy="3416320"/>
          </a:xfrm>
          <a:prstGeom prst="rect">
            <a:avLst/>
          </a:prstGeom>
        </p:spPr>
        <p:txBody>
          <a:bodyPr wrap="square">
            <a:spAutoFit/>
          </a:bodyPr>
          <a:lstStyle/>
          <a:p>
            <a:r>
              <a:rPr lang="es-ES" dirty="0">
                <a:solidFill>
                  <a:srgbClr val="C00000"/>
                </a:solidFill>
              </a:rPr>
              <a:t>75.3.	Proyecto de reparación</a:t>
            </a:r>
          </a:p>
          <a:p>
            <a:pPr marL="452438" indent="-285750">
              <a:buClr>
                <a:srgbClr val="C00000"/>
              </a:buClr>
              <a:buFont typeface="Wingdings" panose="05000000000000000000" pitchFamily="2" charset="2"/>
              <a:buChar char="q"/>
              <a:tabLst>
                <a:tab pos="541338" algn="l"/>
              </a:tabLst>
            </a:pPr>
            <a:r>
              <a:rPr lang="es-ES" dirty="0"/>
              <a:t>Procedimiento:</a:t>
            </a:r>
          </a:p>
          <a:p>
            <a:pPr marL="1257300" lvl="2" indent="-342900">
              <a:buFont typeface="+mj-lt"/>
              <a:buAutoNum type="alphaLcPeriod"/>
            </a:pPr>
            <a:r>
              <a:rPr lang="es-ES" b="1" dirty="0"/>
              <a:t>Inspección especial previa </a:t>
            </a:r>
          </a:p>
          <a:p>
            <a:pPr marL="1257300" lvl="2" indent="-342900">
              <a:buFont typeface="+mj-lt"/>
              <a:buAutoNum type="alphaLcPeriod"/>
            </a:pPr>
            <a:r>
              <a:rPr lang="es-ES" dirty="0"/>
              <a:t>Elaboración de un </a:t>
            </a:r>
            <a:r>
              <a:rPr lang="es-ES" b="1" dirty="0"/>
              <a:t>mapa de daños o deterioros</a:t>
            </a:r>
            <a:r>
              <a:rPr lang="es-ES" dirty="0"/>
              <a:t>:</a:t>
            </a:r>
          </a:p>
          <a:p>
            <a:pPr marL="1714500" lvl="3" indent="-342900">
              <a:buFont typeface="Arial" panose="020B0604020202020204" pitchFamily="34" charset="0"/>
              <a:buChar char="•"/>
            </a:pPr>
            <a:r>
              <a:rPr lang="es-ES" dirty="0"/>
              <a:t> catálogo de daños o deterioros preparado desde la perspectiva de la solución de reparación </a:t>
            </a:r>
          </a:p>
          <a:p>
            <a:pPr marL="1714500" lvl="3" indent="-342900">
              <a:buFont typeface="Arial" panose="020B0604020202020204" pitchFamily="34" charset="0"/>
              <a:buChar char="•"/>
            </a:pPr>
            <a:r>
              <a:rPr lang="es-ES" dirty="0"/>
              <a:t>representará, sobre planos, la ubicación y la identificación de los diferentes tipos de daño</a:t>
            </a:r>
          </a:p>
          <a:p>
            <a:pPr marL="1257300" lvl="2" indent="-342900">
              <a:buFont typeface="+mj-lt"/>
              <a:buAutoNum type="alphaLcPeriod"/>
            </a:pPr>
            <a:r>
              <a:rPr lang="es-ES" dirty="0"/>
              <a:t>Formulación de un </a:t>
            </a:r>
            <a:r>
              <a:rPr lang="es-ES" b="1" dirty="0"/>
              <a:t>catálogo de</a:t>
            </a:r>
            <a:br>
              <a:rPr lang="es-ES" b="1" dirty="0"/>
            </a:br>
            <a:r>
              <a:rPr lang="es-ES" b="1" dirty="0"/>
              <a:t> soluciones </a:t>
            </a:r>
            <a:r>
              <a:rPr lang="es-ES" dirty="0"/>
              <a:t>que describa, la</a:t>
            </a:r>
            <a:br>
              <a:rPr lang="es-ES" dirty="0"/>
            </a:br>
            <a:r>
              <a:rPr lang="es-ES" dirty="0"/>
              <a:t> solución prevista para su </a:t>
            </a:r>
            <a:br>
              <a:rPr lang="es-ES" dirty="0"/>
            </a:br>
            <a:r>
              <a:rPr lang="es-ES" dirty="0"/>
              <a:t>reparación</a:t>
            </a:r>
          </a:p>
        </p:txBody>
      </p:sp>
      <p:pic>
        <p:nvPicPr>
          <p:cNvPr id="6" name="Imagen 5">
            <a:extLst>
              <a:ext uri="{FF2B5EF4-FFF2-40B4-BE49-F238E27FC236}">
                <a16:creationId xmlns:a16="http://schemas.microsoft.com/office/drawing/2014/main" id="{BF4934A0-EC17-4125-8496-BBFA8AE499AC}"/>
              </a:ext>
            </a:extLst>
          </p:cNvPr>
          <p:cNvPicPr>
            <a:picLocks noChangeAspect="1"/>
          </p:cNvPicPr>
          <p:nvPr/>
        </p:nvPicPr>
        <p:blipFill>
          <a:blip r:embed="rId2"/>
          <a:stretch>
            <a:fillRect/>
          </a:stretch>
        </p:blipFill>
        <p:spPr>
          <a:xfrm>
            <a:off x="4572000" y="2835227"/>
            <a:ext cx="4121253" cy="3267739"/>
          </a:xfrm>
          <a:prstGeom prst="rect">
            <a:avLst/>
          </a:prstGeom>
        </p:spPr>
      </p:pic>
    </p:spTree>
    <p:extLst>
      <p:ext uri="{BB962C8B-B14F-4D97-AF65-F5344CB8AC3E}">
        <p14:creationId xmlns:p14="http://schemas.microsoft.com/office/powerpoint/2010/main" val="2541813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4" name="Rectángulo 3">
            <a:extLst>
              <a:ext uri="{FF2B5EF4-FFF2-40B4-BE49-F238E27FC236}">
                <a16:creationId xmlns:a16="http://schemas.microsoft.com/office/drawing/2014/main" id="{282D08D8-2129-4D1D-ADCA-F2524AB53A1F}"/>
              </a:ext>
            </a:extLst>
          </p:cNvPr>
          <p:cNvSpPr/>
          <p:nvPr/>
        </p:nvSpPr>
        <p:spPr>
          <a:xfrm>
            <a:off x="269240" y="972638"/>
            <a:ext cx="8605520" cy="369332"/>
          </a:xfrm>
          <a:prstGeom prst="rect">
            <a:avLst/>
          </a:prstGeom>
        </p:spPr>
        <p:txBody>
          <a:bodyPr wrap="square">
            <a:spAutoFit/>
          </a:bodyPr>
          <a:lstStyle/>
          <a:p>
            <a:r>
              <a:rPr lang="es-ES" dirty="0">
                <a:solidFill>
                  <a:srgbClr val="C00000"/>
                </a:solidFill>
              </a:rPr>
              <a:t>75.3.	Proyecto de reparación</a:t>
            </a:r>
          </a:p>
        </p:txBody>
      </p:sp>
      <p:sp>
        <p:nvSpPr>
          <p:cNvPr id="6" name="Rectángulo 5">
            <a:extLst>
              <a:ext uri="{FF2B5EF4-FFF2-40B4-BE49-F238E27FC236}">
                <a16:creationId xmlns:a16="http://schemas.microsoft.com/office/drawing/2014/main" id="{B055AEE6-3B6F-4ACC-B904-92490F8E12AC}"/>
              </a:ext>
            </a:extLst>
          </p:cNvPr>
          <p:cNvSpPr/>
          <p:nvPr/>
        </p:nvSpPr>
        <p:spPr>
          <a:xfrm>
            <a:off x="555521" y="1683446"/>
            <a:ext cx="8319239" cy="3874074"/>
          </a:xfrm>
          <a:prstGeom prst="rect">
            <a:avLst/>
          </a:prstGeom>
        </p:spPr>
        <p:txBody>
          <a:bodyPr wrap="square">
            <a:spAutoFit/>
          </a:bodyPr>
          <a:lstStyle/>
          <a:p>
            <a:pPr marL="452438" marR="72390" indent="-452438" algn="just">
              <a:lnSpc>
                <a:spcPct val="101000"/>
              </a:lnSpc>
              <a:spcAft>
                <a:spcPts val="0"/>
              </a:spcAft>
              <a:buClr>
                <a:srgbClr val="C00000"/>
              </a:buClr>
              <a:buFont typeface="Wingdings" panose="05000000000000000000" pitchFamily="2" charset="2"/>
              <a:buChar char="q"/>
            </a:pPr>
            <a:r>
              <a:rPr lang="es-ES" dirty="0">
                <a:solidFill>
                  <a:srgbClr val="575756"/>
                </a:solidFill>
                <a:ea typeface="Lucida Sans" panose="020B0602030504020204" pitchFamily="34" charset="0"/>
                <a:cs typeface="Times New Roman" panose="02020603050405020304" pitchFamily="18" charset="0"/>
              </a:rPr>
              <a:t>En</a:t>
            </a:r>
            <a:r>
              <a:rPr lang="es-ES" spc="-220" dirty="0">
                <a:solidFill>
                  <a:srgbClr val="575756"/>
                </a:solidFill>
                <a:ea typeface="Lucida Sans" panose="020B0602030504020204" pitchFamily="34" charset="0"/>
                <a:cs typeface="Times New Roman" panose="02020603050405020304" pitchFamily="18" charset="0"/>
              </a:rPr>
              <a:t> </a:t>
            </a:r>
            <a:r>
              <a:rPr lang="es-ES" spc="-10" dirty="0">
                <a:solidFill>
                  <a:srgbClr val="575756"/>
                </a:solidFill>
                <a:ea typeface="Lucida Sans" panose="020B0602030504020204" pitchFamily="34" charset="0"/>
                <a:cs typeface="Times New Roman" panose="02020603050405020304" pitchFamily="18" charset="0"/>
              </a:rPr>
              <a:t>función</a:t>
            </a:r>
            <a:r>
              <a:rPr lang="es-ES" spc="-215" dirty="0">
                <a:solidFill>
                  <a:srgbClr val="575756"/>
                </a:solidFill>
                <a:ea typeface="Lucida Sans" panose="020B0602030504020204" pitchFamily="34" charset="0"/>
                <a:cs typeface="Times New Roman" panose="02020603050405020304" pitchFamily="18" charset="0"/>
              </a:rPr>
              <a:t> </a:t>
            </a:r>
            <a:r>
              <a:rPr lang="es-ES" dirty="0">
                <a:solidFill>
                  <a:srgbClr val="575756"/>
                </a:solidFill>
                <a:ea typeface="Lucida Sans" panose="020B0602030504020204" pitchFamily="34" charset="0"/>
                <a:cs typeface="Times New Roman" panose="02020603050405020304" pitchFamily="18" charset="0"/>
              </a:rPr>
              <a:t>de:</a:t>
            </a:r>
            <a:endParaRPr lang="es-ES" spc="-215" dirty="0">
              <a:solidFill>
                <a:srgbClr val="575756"/>
              </a:solidFill>
              <a:ea typeface="Lucida Sans" panose="020B0602030504020204" pitchFamily="34" charset="0"/>
              <a:cs typeface="Times New Roman" panose="02020603050405020304" pitchFamily="18" charset="0"/>
            </a:endParaRPr>
          </a:p>
          <a:p>
            <a:pPr marL="800100" marR="72390" lvl="1" indent="-342900" algn="just">
              <a:lnSpc>
                <a:spcPct val="101000"/>
              </a:lnSpc>
              <a:buClr>
                <a:srgbClr val="C00000"/>
              </a:buClr>
              <a:buSzPct val="150000"/>
              <a:buFont typeface="Arial" panose="020B0604020202020204" pitchFamily="34" charset="0"/>
              <a:buChar char="•"/>
            </a:pPr>
            <a:r>
              <a:rPr lang="es-ES" spc="-10" dirty="0">
                <a:solidFill>
                  <a:srgbClr val="575756"/>
                </a:solidFill>
                <a:ea typeface="Lucida Sans" panose="020B0602030504020204" pitchFamily="34" charset="0"/>
                <a:cs typeface="Times New Roman" panose="02020603050405020304" pitchFamily="18" charset="0"/>
              </a:rPr>
              <a:t>criterios</a:t>
            </a:r>
            <a:r>
              <a:rPr lang="es-ES" spc="-215" dirty="0">
                <a:solidFill>
                  <a:srgbClr val="575756"/>
                </a:solidFill>
                <a:ea typeface="Lucida Sans" panose="020B0602030504020204" pitchFamily="34" charset="0"/>
                <a:cs typeface="Times New Roman" panose="02020603050405020304" pitchFamily="18" charset="0"/>
              </a:rPr>
              <a:t> </a:t>
            </a:r>
            <a:r>
              <a:rPr lang="es-ES" dirty="0">
                <a:solidFill>
                  <a:srgbClr val="575756"/>
                </a:solidFill>
                <a:ea typeface="Lucida Sans" panose="020B0602030504020204" pitchFamily="34" charset="0"/>
                <a:cs typeface="Times New Roman" panose="02020603050405020304" pitchFamily="18" charset="0"/>
              </a:rPr>
              <a:t>de</a:t>
            </a:r>
            <a:r>
              <a:rPr lang="es-ES" spc="-215" dirty="0">
                <a:solidFill>
                  <a:srgbClr val="575756"/>
                </a:solidFill>
                <a:ea typeface="Lucida Sans" panose="020B0602030504020204" pitchFamily="34" charset="0"/>
                <a:cs typeface="Times New Roman" panose="02020603050405020304" pitchFamily="18" charset="0"/>
              </a:rPr>
              <a:t> </a:t>
            </a:r>
            <a:r>
              <a:rPr lang="es-ES" dirty="0">
                <a:solidFill>
                  <a:srgbClr val="575756"/>
                </a:solidFill>
                <a:ea typeface="Lucida Sans" panose="020B0602030504020204" pitchFamily="34" charset="0"/>
                <a:cs typeface="Times New Roman" panose="02020603050405020304" pitchFamily="18" charset="0"/>
              </a:rPr>
              <a:t>vida</a:t>
            </a:r>
            <a:r>
              <a:rPr lang="es-ES" spc="-215" dirty="0">
                <a:solidFill>
                  <a:srgbClr val="575756"/>
                </a:solidFill>
                <a:ea typeface="Lucida Sans" panose="020B0602030504020204" pitchFamily="34" charset="0"/>
                <a:cs typeface="Times New Roman" panose="02020603050405020304" pitchFamily="18" charset="0"/>
              </a:rPr>
              <a:t> </a:t>
            </a:r>
            <a:r>
              <a:rPr lang="es-ES" spc="-10" dirty="0">
                <a:solidFill>
                  <a:srgbClr val="575756"/>
                </a:solidFill>
                <a:ea typeface="Lucida Sans" panose="020B0602030504020204" pitchFamily="34" charset="0"/>
                <a:cs typeface="Times New Roman" panose="02020603050405020304" pitchFamily="18" charset="0"/>
              </a:rPr>
              <a:t>útil</a:t>
            </a:r>
            <a:r>
              <a:rPr lang="es-ES" spc="-215" dirty="0">
                <a:solidFill>
                  <a:srgbClr val="575756"/>
                </a:solidFill>
                <a:ea typeface="Lucida Sans" panose="020B0602030504020204" pitchFamily="34" charset="0"/>
                <a:cs typeface="Times New Roman" panose="02020603050405020304" pitchFamily="18" charset="0"/>
              </a:rPr>
              <a:t> </a:t>
            </a:r>
            <a:r>
              <a:rPr lang="es-ES" dirty="0">
                <a:solidFill>
                  <a:srgbClr val="575756"/>
                </a:solidFill>
                <a:ea typeface="Lucida Sans" panose="020B0602030504020204" pitchFamily="34" charset="0"/>
                <a:cs typeface="Times New Roman" panose="02020603050405020304" pitchFamily="18" charset="0"/>
              </a:rPr>
              <a:t>adicional</a:t>
            </a:r>
            <a:r>
              <a:rPr lang="es-ES" spc="-215" dirty="0">
                <a:solidFill>
                  <a:srgbClr val="575756"/>
                </a:solidFill>
                <a:ea typeface="Lucida Sans" panose="020B0602030504020204" pitchFamily="34" charset="0"/>
                <a:cs typeface="Times New Roman" panose="02020603050405020304" pitchFamily="18" charset="0"/>
              </a:rPr>
              <a:t> </a:t>
            </a:r>
            <a:r>
              <a:rPr lang="es-ES" dirty="0">
                <a:solidFill>
                  <a:srgbClr val="575756"/>
                </a:solidFill>
                <a:ea typeface="Lucida Sans" panose="020B0602030504020204" pitchFamily="34" charset="0"/>
                <a:cs typeface="Times New Roman" panose="02020603050405020304" pitchFamily="18" charset="0"/>
              </a:rPr>
              <a:t>que</a:t>
            </a:r>
            <a:r>
              <a:rPr lang="es-ES" spc="-215" dirty="0">
                <a:solidFill>
                  <a:srgbClr val="575756"/>
                </a:solidFill>
                <a:ea typeface="Lucida Sans" panose="020B0602030504020204" pitchFamily="34" charset="0"/>
                <a:cs typeface="Times New Roman" panose="02020603050405020304" pitchFamily="18" charset="0"/>
              </a:rPr>
              <a:t> </a:t>
            </a:r>
            <a:r>
              <a:rPr lang="es-ES" spc="-5" dirty="0">
                <a:solidFill>
                  <a:srgbClr val="575756"/>
                </a:solidFill>
                <a:ea typeface="Lucida Sans" panose="020B0602030504020204" pitchFamily="34" charset="0"/>
                <a:cs typeface="Times New Roman" panose="02020603050405020304" pitchFamily="18" charset="0"/>
              </a:rPr>
              <a:t>se</a:t>
            </a:r>
            <a:r>
              <a:rPr lang="es-ES" spc="-215" dirty="0">
                <a:solidFill>
                  <a:srgbClr val="575756"/>
                </a:solidFill>
                <a:ea typeface="Lucida Sans" panose="020B0602030504020204" pitchFamily="34" charset="0"/>
                <a:cs typeface="Times New Roman" panose="02020603050405020304" pitchFamily="18" charset="0"/>
              </a:rPr>
              <a:t> </a:t>
            </a:r>
            <a:r>
              <a:rPr lang="es-ES" dirty="0">
                <a:solidFill>
                  <a:srgbClr val="575756"/>
                </a:solidFill>
                <a:ea typeface="Lucida Sans" panose="020B0602030504020204" pitchFamily="34" charset="0"/>
                <a:cs typeface="Times New Roman" panose="02020603050405020304" pitchFamily="18" charset="0"/>
              </a:rPr>
              <a:t>desee</a:t>
            </a:r>
            <a:r>
              <a:rPr lang="es-ES" spc="-220" dirty="0">
                <a:solidFill>
                  <a:srgbClr val="575756"/>
                </a:solidFill>
                <a:ea typeface="Lucida Sans" panose="020B0602030504020204" pitchFamily="34" charset="0"/>
                <a:cs typeface="Times New Roman" panose="02020603050405020304" pitchFamily="18" charset="0"/>
              </a:rPr>
              <a:t> </a:t>
            </a:r>
            <a:r>
              <a:rPr lang="es-ES" spc="-10" dirty="0">
                <a:solidFill>
                  <a:srgbClr val="575756"/>
                </a:solidFill>
                <a:ea typeface="Lucida Sans" panose="020B0602030504020204" pitchFamily="34" charset="0"/>
                <a:cs typeface="Times New Roman" panose="02020603050405020304" pitchFamily="18" charset="0"/>
              </a:rPr>
              <a:t>otorgar</a:t>
            </a:r>
            <a:r>
              <a:rPr lang="es-ES" spc="-215" dirty="0">
                <a:solidFill>
                  <a:srgbClr val="575756"/>
                </a:solidFill>
                <a:ea typeface="Lucida Sans" panose="020B0602030504020204" pitchFamily="34" charset="0"/>
                <a:cs typeface="Times New Roman" panose="02020603050405020304" pitchFamily="18" charset="0"/>
              </a:rPr>
              <a:t> </a:t>
            </a:r>
            <a:r>
              <a:rPr lang="es-ES" dirty="0">
                <a:solidFill>
                  <a:srgbClr val="575756"/>
                </a:solidFill>
                <a:ea typeface="Lucida Sans" panose="020B0602030504020204" pitchFamily="34" charset="0"/>
                <a:cs typeface="Times New Roman" panose="02020603050405020304" pitchFamily="18" charset="0"/>
              </a:rPr>
              <a:t>a</a:t>
            </a:r>
            <a:r>
              <a:rPr lang="es-ES" spc="-215" dirty="0">
                <a:solidFill>
                  <a:srgbClr val="575756"/>
                </a:solidFill>
                <a:ea typeface="Lucida Sans" panose="020B0602030504020204" pitchFamily="34" charset="0"/>
                <a:cs typeface="Times New Roman" panose="02020603050405020304" pitchFamily="18" charset="0"/>
              </a:rPr>
              <a:t> </a:t>
            </a:r>
            <a:r>
              <a:rPr lang="es-ES" spc="-10" dirty="0">
                <a:solidFill>
                  <a:srgbClr val="575756"/>
                </a:solidFill>
                <a:ea typeface="Lucida Sans" panose="020B0602030504020204" pitchFamily="34" charset="0"/>
                <a:cs typeface="Times New Roman" panose="02020603050405020304" pitchFamily="18" charset="0"/>
              </a:rPr>
              <a:t>la</a:t>
            </a:r>
            <a:r>
              <a:rPr lang="es-ES" spc="-215" dirty="0">
                <a:solidFill>
                  <a:srgbClr val="575756"/>
                </a:solidFill>
                <a:ea typeface="Lucida Sans" panose="020B0602030504020204" pitchFamily="34" charset="0"/>
                <a:cs typeface="Times New Roman" panose="02020603050405020304" pitchFamily="18" charset="0"/>
              </a:rPr>
              <a:t> </a:t>
            </a:r>
            <a:r>
              <a:rPr lang="es-ES" spc="-10" dirty="0">
                <a:solidFill>
                  <a:srgbClr val="575756"/>
                </a:solidFill>
                <a:ea typeface="Lucida Sans" panose="020B0602030504020204" pitchFamily="34" charset="0"/>
                <a:cs typeface="Times New Roman" panose="02020603050405020304" pitchFamily="18" charset="0"/>
              </a:rPr>
              <a:t>estructur</a:t>
            </a:r>
            <a:r>
              <a:rPr lang="es-ES" spc="-5" dirty="0">
                <a:solidFill>
                  <a:srgbClr val="575756"/>
                </a:solidFill>
                <a:ea typeface="Lucida Sans" panose="020B0602030504020204" pitchFamily="34" charset="0"/>
                <a:cs typeface="Times New Roman" panose="02020603050405020304" pitchFamily="18" charset="0"/>
              </a:rPr>
              <a:t>a</a:t>
            </a:r>
            <a:r>
              <a:rPr lang="es-ES" spc="-215" dirty="0">
                <a:solidFill>
                  <a:srgbClr val="575756"/>
                </a:solidFill>
                <a:ea typeface="Lucida Sans" panose="020B0602030504020204" pitchFamily="34" charset="0"/>
                <a:cs typeface="Times New Roman" panose="02020603050405020304" pitchFamily="18" charset="0"/>
              </a:rPr>
              <a:t> </a:t>
            </a:r>
            <a:r>
              <a:rPr lang="es-ES" dirty="0">
                <a:solidFill>
                  <a:srgbClr val="575756"/>
                </a:solidFill>
                <a:ea typeface="Lucida Sans" panose="020B0602030504020204" pitchFamily="34" charset="0"/>
                <a:cs typeface="Times New Roman" panose="02020603050405020304" pitchFamily="18" charset="0"/>
              </a:rPr>
              <a:t>de</a:t>
            </a:r>
            <a:r>
              <a:rPr lang="es-ES" spc="-215" dirty="0">
                <a:solidFill>
                  <a:srgbClr val="575756"/>
                </a:solidFill>
                <a:ea typeface="Lucida Sans" panose="020B0602030504020204" pitchFamily="34" charset="0"/>
                <a:cs typeface="Times New Roman" panose="02020603050405020304" pitchFamily="18" charset="0"/>
              </a:rPr>
              <a:t> </a:t>
            </a:r>
            <a:r>
              <a:rPr lang="es-ES" dirty="0">
                <a:solidFill>
                  <a:srgbClr val="575756"/>
                </a:solidFill>
                <a:ea typeface="Lucida Sans" panose="020B0602030504020204" pitchFamily="34" charset="0"/>
                <a:cs typeface="Times New Roman" panose="02020603050405020304" pitchFamily="18" charset="0"/>
              </a:rPr>
              <a:t>hormigón,</a:t>
            </a:r>
            <a:r>
              <a:rPr lang="es-ES" spc="145" dirty="0">
                <a:solidFill>
                  <a:srgbClr val="575756"/>
                </a:solidFill>
                <a:ea typeface="Lucida Sans" panose="020B0602030504020204" pitchFamily="34" charset="0"/>
                <a:cs typeface="Times New Roman" panose="02020603050405020304" pitchFamily="18" charset="0"/>
              </a:rPr>
              <a:t> </a:t>
            </a:r>
          </a:p>
          <a:p>
            <a:pPr marL="800100" marR="72390" lvl="1" indent="-342900" algn="just">
              <a:lnSpc>
                <a:spcPct val="101000"/>
              </a:lnSpc>
              <a:buClr>
                <a:srgbClr val="C00000"/>
              </a:buClr>
              <a:buSzPct val="150000"/>
              <a:buFont typeface="Arial" panose="020B0604020202020204" pitchFamily="34" charset="0"/>
              <a:buChar char="•"/>
            </a:pPr>
            <a:r>
              <a:rPr lang="es-ES" dirty="0">
                <a:solidFill>
                  <a:srgbClr val="575756"/>
                </a:solidFill>
                <a:ea typeface="Lucida Sans" panose="020B0602030504020204" pitchFamily="34" charset="0"/>
                <a:cs typeface="Times New Roman" panose="02020603050405020304" pitchFamily="18" charset="0"/>
              </a:rPr>
              <a:t>de</a:t>
            </a:r>
            <a:r>
              <a:rPr lang="es-ES" spc="-235" dirty="0">
                <a:solidFill>
                  <a:srgbClr val="575756"/>
                </a:solidFill>
                <a:ea typeface="Lucida Sans" panose="020B0602030504020204" pitchFamily="34" charset="0"/>
                <a:cs typeface="Times New Roman" panose="02020603050405020304" pitchFamily="18" charset="0"/>
              </a:rPr>
              <a:t> </a:t>
            </a:r>
            <a:r>
              <a:rPr lang="es-ES" spc="-10" dirty="0">
                <a:solidFill>
                  <a:srgbClr val="575756"/>
                </a:solidFill>
                <a:ea typeface="Lucida Sans" panose="020B0602030504020204" pitchFamily="34" charset="0"/>
                <a:cs typeface="Times New Roman" panose="02020603050405020304" pitchFamily="18" charset="0"/>
              </a:rPr>
              <a:t>la</a:t>
            </a:r>
            <a:r>
              <a:rPr lang="es-ES" spc="-230" dirty="0">
                <a:solidFill>
                  <a:srgbClr val="575756"/>
                </a:solidFill>
                <a:ea typeface="Lucida Sans" panose="020B0602030504020204" pitchFamily="34" charset="0"/>
                <a:cs typeface="Times New Roman" panose="02020603050405020304" pitchFamily="18" charset="0"/>
              </a:rPr>
              <a:t> </a:t>
            </a:r>
            <a:r>
              <a:rPr lang="es-ES" spc="-10" dirty="0">
                <a:solidFill>
                  <a:srgbClr val="575756"/>
                </a:solidFill>
                <a:ea typeface="Lucida Sans" panose="020B0602030504020204" pitchFamily="34" charset="0"/>
                <a:cs typeface="Times New Roman" panose="02020603050405020304" pitchFamily="18" charset="0"/>
              </a:rPr>
              <a:t>importancia</a:t>
            </a:r>
            <a:r>
              <a:rPr lang="es-ES" spc="-230" dirty="0">
                <a:solidFill>
                  <a:srgbClr val="575756"/>
                </a:solidFill>
                <a:ea typeface="Lucida Sans" panose="020B0602030504020204" pitchFamily="34" charset="0"/>
                <a:cs typeface="Times New Roman" panose="02020603050405020304" pitchFamily="18" charset="0"/>
              </a:rPr>
              <a:t> </a:t>
            </a:r>
            <a:r>
              <a:rPr lang="es-ES" dirty="0">
                <a:solidFill>
                  <a:srgbClr val="575756"/>
                </a:solidFill>
                <a:ea typeface="Lucida Sans" panose="020B0602030504020204" pitchFamily="34" charset="0"/>
                <a:cs typeface="Times New Roman" panose="02020603050405020304" pitchFamily="18" charset="0"/>
              </a:rPr>
              <a:t>del</a:t>
            </a:r>
            <a:r>
              <a:rPr lang="es-ES" spc="-230" dirty="0">
                <a:solidFill>
                  <a:srgbClr val="575756"/>
                </a:solidFill>
                <a:ea typeface="Lucida Sans" panose="020B0602030504020204" pitchFamily="34" charset="0"/>
                <a:cs typeface="Times New Roman" panose="02020603050405020304" pitchFamily="18" charset="0"/>
              </a:rPr>
              <a:t> </a:t>
            </a:r>
            <a:r>
              <a:rPr lang="es-ES" spc="-10" dirty="0">
                <a:solidFill>
                  <a:srgbClr val="575756"/>
                </a:solidFill>
                <a:ea typeface="Lucida Sans" panose="020B0602030504020204" pitchFamily="34" charset="0"/>
                <a:cs typeface="Times New Roman" panose="02020603050405020304" pitchFamily="18" charset="0"/>
              </a:rPr>
              <a:t>elemento</a:t>
            </a:r>
            <a:r>
              <a:rPr lang="es-ES" spc="-230" dirty="0">
                <a:solidFill>
                  <a:srgbClr val="575756"/>
                </a:solidFill>
                <a:ea typeface="Lucida Sans" panose="020B0602030504020204" pitchFamily="34" charset="0"/>
                <a:cs typeface="Times New Roman" panose="02020603050405020304" pitchFamily="18" charset="0"/>
              </a:rPr>
              <a:t> </a:t>
            </a:r>
            <a:r>
              <a:rPr lang="es-ES" spc="-10" dirty="0">
                <a:solidFill>
                  <a:srgbClr val="575756"/>
                </a:solidFill>
                <a:ea typeface="Lucida Sans" panose="020B0602030504020204" pitchFamily="34" charset="0"/>
                <a:cs typeface="Times New Roman" panose="02020603050405020304" pitchFamily="18" charset="0"/>
              </a:rPr>
              <a:t>objeto</a:t>
            </a:r>
            <a:r>
              <a:rPr lang="es-ES" spc="-235" dirty="0">
                <a:solidFill>
                  <a:srgbClr val="575756"/>
                </a:solidFill>
                <a:ea typeface="Lucida Sans" panose="020B0602030504020204" pitchFamily="34" charset="0"/>
                <a:cs typeface="Times New Roman" panose="02020603050405020304" pitchFamily="18" charset="0"/>
              </a:rPr>
              <a:t> </a:t>
            </a:r>
            <a:r>
              <a:rPr lang="es-ES" dirty="0">
                <a:solidFill>
                  <a:srgbClr val="575756"/>
                </a:solidFill>
                <a:ea typeface="Lucida Sans" panose="020B0602030504020204" pitchFamily="34" charset="0"/>
                <a:cs typeface="Times New Roman" panose="02020603050405020304" pitchFamily="18" charset="0"/>
              </a:rPr>
              <a:t>de</a:t>
            </a:r>
            <a:r>
              <a:rPr lang="es-ES" spc="-230" dirty="0">
                <a:solidFill>
                  <a:srgbClr val="575756"/>
                </a:solidFill>
                <a:ea typeface="Lucida Sans" panose="020B0602030504020204" pitchFamily="34" charset="0"/>
                <a:cs typeface="Times New Roman" panose="02020603050405020304" pitchFamily="18" charset="0"/>
              </a:rPr>
              <a:t> </a:t>
            </a:r>
            <a:r>
              <a:rPr lang="es-ES" spc="-10" dirty="0">
                <a:solidFill>
                  <a:srgbClr val="575756"/>
                </a:solidFill>
                <a:ea typeface="Lucida Sans" panose="020B0602030504020204" pitchFamily="34" charset="0"/>
                <a:cs typeface="Times New Roman" panose="02020603050405020304" pitchFamily="18" charset="0"/>
              </a:rPr>
              <a:t>reparación,</a:t>
            </a:r>
            <a:r>
              <a:rPr lang="es-ES" spc="-230" dirty="0">
                <a:solidFill>
                  <a:srgbClr val="575756"/>
                </a:solidFill>
                <a:ea typeface="Lucida Sans" panose="020B0602030504020204" pitchFamily="34" charset="0"/>
                <a:cs typeface="Times New Roman" panose="02020603050405020304" pitchFamily="18" charset="0"/>
              </a:rPr>
              <a:t> </a:t>
            </a:r>
            <a:r>
              <a:rPr lang="es-ES" dirty="0">
                <a:solidFill>
                  <a:srgbClr val="575756"/>
                </a:solidFill>
                <a:ea typeface="Lucida Sans" panose="020B0602030504020204" pitchFamily="34" charset="0"/>
                <a:cs typeface="Times New Roman" panose="02020603050405020304" pitchFamily="18" charset="0"/>
              </a:rPr>
              <a:t>de</a:t>
            </a:r>
            <a:r>
              <a:rPr lang="es-ES" spc="-235" dirty="0">
                <a:solidFill>
                  <a:srgbClr val="575756"/>
                </a:solidFill>
                <a:ea typeface="Lucida Sans" panose="020B0602030504020204" pitchFamily="34" charset="0"/>
                <a:cs typeface="Times New Roman" panose="02020603050405020304" pitchFamily="18" charset="0"/>
              </a:rPr>
              <a:t> </a:t>
            </a:r>
            <a:r>
              <a:rPr lang="es-ES" spc="-5" dirty="0">
                <a:solidFill>
                  <a:srgbClr val="575756"/>
                </a:solidFill>
                <a:ea typeface="Lucida Sans" panose="020B0602030504020204" pitchFamily="34" charset="0"/>
                <a:cs typeface="Times New Roman" panose="02020603050405020304" pitchFamily="18" charset="0"/>
              </a:rPr>
              <a:t>su</a:t>
            </a:r>
            <a:r>
              <a:rPr lang="es-ES" spc="-230" dirty="0">
                <a:solidFill>
                  <a:srgbClr val="575756"/>
                </a:solidFill>
                <a:ea typeface="Lucida Sans" panose="020B0602030504020204" pitchFamily="34" charset="0"/>
                <a:cs typeface="Times New Roman" panose="02020603050405020304" pitchFamily="18" charset="0"/>
              </a:rPr>
              <a:t> </a:t>
            </a:r>
            <a:r>
              <a:rPr lang="es-ES" dirty="0">
                <a:solidFill>
                  <a:srgbClr val="575756"/>
                </a:solidFill>
                <a:ea typeface="Lucida Sans" panose="020B0602030504020204" pitchFamily="34" charset="0"/>
                <a:cs typeface="Times New Roman" panose="02020603050405020304" pitchFamily="18" charset="0"/>
              </a:rPr>
              <a:t>accesibilidad</a:t>
            </a:r>
            <a:r>
              <a:rPr lang="es-ES" spc="-235" dirty="0">
                <a:solidFill>
                  <a:srgbClr val="575756"/>
                </a:solidFill>
                <a:ea typeface="Lucida Sans" panose="020B0602030504020204" pitchFamily="34" charset="0"/>
                <a:cs typeface="Times New Roman" panose="02020603050405020304" pitchFamily="18" charset="0"/>
              </a:rPr>
              <a:t> </a:t>
            </a:r>
            <a:r>
              <a:rPr lang="es-ES" dirty="0">
                <a:solidFill>
                  <a:srgbClr val="575756"/>
                </a:solidFill>
                <a:ea typeface="Lucida Sans" panose="020B0602030504020204" pitchFamily="34" charset="0"/>
                <a:cs typeface="Times New Roman" panose="02020603050405020304" pitchFamily="18" charset="0"/>
              </a:rPr>
              <a:t>o</a:t>
            </a:r>
            <a:r>
              <a:rPr lang="es-ES" spc="-230" dirty="0">
                <a:solidFill>
                  <a:srgbClr val="575756"/>
                </a:solidFill>
                <a:ea typeface="Lucida Sans" panose="020B0602030504020204" pitchFamily="34" charset="0"/>
                <a:cs typeface="Times New Roman" panose="02020603050405020304" pitchFamily="18" charset="0"/>
              </a:rPr>
              <a:t> </a:t>
            </a:r>
          </a:p>
          <a:p>
            <a:pPr marL="800100" marR="72390" lvl="1" indent="-342900" algn="just">
              <a:lnSpc>
                <a:spcPct val="101000"/>
              </a:lnSpc>
              <a:buClr>
                <a:srgbClr val="C00000"/>
              </a:buClr>
              <a:buSzPct val="150000"/>
              <a:buFont typeface="Arial" panose="020B0604020202020204" pitchFamily="34" charset="0"/>
              <a:buChar char="•"/>
            </a:pPr>
            <a:r>
              <a:rPr lang="es-ES" dirty="0">
                <a:solidFill>
                  <a:srgbClr val="575756"/>
                </a:solidFill>
                <a:ea typeface="Lucida Sans" panose="020B0602030504020204" pitchFamily="34" charset="0"/>
                <a:cs typeface="Times New Roman" panose="02020603050405020304" pitchFamily="18" charset="0"/>
              </a:rPr>
              <a:t>de</a:t>
            </a:r>
            <a:r>
              <a:rPr lang="es-ES" spc="-230" dirty="0">
                <a:solidFill>
                  <a:srgbClr val="575756"/>
                </a:solidFill>
                <a:ea typeface="Lucida Sans" panose="020B0602030504020204" pitchFamily="34" charset="0"/>
                <a:cs typeface="Times New Roman" panose="02020603050405020304" pitchFamily="18" charset="0"/>
              </a:rPr>
              <a:t> </a:t>
            </a:r>
            <a:r>
              <a:rPr lang="es-ES" spc="-10" dirty="0">
                <a:solidFill>
                  <a:srgbClr val="575756"/>
                </a:solidFill>
                <a:ea typeface="Lucida Sans" panose="020B0602030504020204" pitchFamily="34" charset="0"/>
                <a:cs typeface="Times New Roman" panose="02020603050405020304" pitchFamily="18" charset="0"/>
              </a:rPr>
              <a:t>otr</a:t>
            </a:r>
            <a:r>
              <a:rPr lang="es-ES" spc="-5" dirty="0">
                <a:solidFill>
                  <a:srgbClr val="575756"/>
                </a:solidFill>
                <a:ea typeface="Lucida Sans" panose="020B0602030504020204" pitchFamily="34" charset="0"/>
                <a:cs typeface="Times New Roman" panose="02020603050405020304" pitchFamily="18" charset="0"/>
              </a:rPr>
              <a:t>as</a:t>
            </a:r>
            <a:r>
              <a:rPr lang="es-ES" spc="-230" dirty="0">
                <a:solidFill>
                  <a:srgbClr val="575756"/>
                </a:solidFill>
                <a:ea typeface="Lucida Sans" panose="020B0602030504020204" pitchFamily="34" charset="0"/>
                <a:cs typeface="Times New Roman" panose="02020603050405020304" pitchFamily="18" charset="0"/>
              </a:rPr>
              <a:t> </a:t>
            </a:r>
            <a:r>
              <a:rPr lang="es-ES" spc="-10" dirty="0">
                <a:solidFill>
                  <a:srgbClr val="575756"/>
                </a:solidFill>
                <a:ea typeface="Lucida Sans" panose="020B0602030504020204" pitchFamily="34" charset="0"/>
                <a:cs typeface="Times New Roman" panose="02020603050405020304" pitchFamily="18" charset="0"/>
              </a:rPr>
              <a:t>consider</a:t>
            </a:r>
            <a:r>
              <a:rPr lang="es-ES" spc="-5" dirty="0">
                <a:solidFill>
                  <a:srgbClr val="575756"/>
                </a:solidFill>
                <a:ea typeface="Lucida Sans" panose="020B0602030504020204" pitchFamily="34" charset="0"/>
                <a:cs typeface="Times New Roman" panose="02020603050405020304" pitchFamily="18" charset="0"/>
              </a:rPr>
              <a:t>aciones</a:t>
            </a:r>
            <a:r>
              <a:rPr lang="es-ES" spc="265" dirty="0">
                <a:solidFill>
                  <a:srgbClr val="575756"/>
                </a:solidFill>
                <a:ea typeface="Lucida Sans" panose="020B0602030504020204" pitchFamily="34" charset="0"/>
                <a:cs typeface="Times New Roman" panose="02020603050405020304" pitchFamily="18" charset="0"/>
              </a:rPr>
              <a:t> </a:t>
            </a:r>
            <a:r>
              <a:rPr lang="es-ES" dirty="0">
                <a:solidFill>
                  <a:srgbClr val="575756"/>
                </a:solidFill>
                <a:ea typeface="Lucida Sans" panose="020B0602030504020204" pitchFamily="34" charset="0"/>
                <a:cs typeface="Times New Roman" panose="02020603050405020304" pitchFamily="18" charset="0"/>
              </a:rPr>
              <a:t>(estéticas,</a:t>
            </a:r>
            <a:r>
              <a:rPr lang="es-ES" spc="-185" dirty="0">
                <a:solidFill>
                  <a:srgbClr val="575756"/>
                </a:solidFill>
                <a:ea typeface="Lucida Sans" panose="020B0602030504020204" pitchFamily="34" charset="0"/>
                <a:cs typeface="Times New Roman" panose="02020603050405020304" pitchFamily="18" charset="0"/>
              </a:rPr>
              <a:t> </a:t>
            </a:r>
            <a:r>
              <a:rPr lang="es-ES" spc="-10" dirty="0">
                <a:solidFill>
                  <a:srgbClr val="575756"/>
                </a:solidFill>
                <a:ea typeface="Lucida Sans" panose="020B0602030504020204" pitchFamily="34" charset="0"/>
                <a:cs typeface="Times New Roman" panose="02020603050405020304" pitchFamily="18" charset="0"/>
              </a:rPr>
              <a:t>históricas</a:t>
            </a:r>
            <a:r>
              <a:rPr lang="es-ES" spc="-180" dirty="0">
                <a:solidFill>
                  <a:srgbClr val="575756"/>
                </a:solidFill>
                <a:ea typeface="Lucida Sans" panose="020B0602030504020204" pitchFamily="34" charset="0"/>
                <a:cs typeface="Times New Roman" panose="02020603050405020304" pitchFamily="18" charset="0"/>
              </a:rPr>
              <a:t> </a:t>
            </a:r>
            <a:r>
              <a:rPr lang="es-ES" dirty="0">
                <a:solidFill>
                  <a:srgbClr val="575756"/>
                </a:solidFill>
                <a:ea typeface="Lucida Sans" panose="020B0602030504020204" pitchFamily="34" charset="0"/>
                <a:cs typeface="Times New Roman" panose="02020603050405020304" pitchFamily="18" charset="0"/>
              </a:rPr>
              <a:t>o</a:t>
            </a:r>
            <a:r>
              <a:rPr lang="es-ES" spc="-180" dirty="0">
                <a:solidFill>
                  <a:srgbClr val="575756"/>
                </a:solidFill>
                <a:ea typeface="Lucida Sans" panose="020B0602030504020204" pitchFamily="34" charset="0"/>
                <a:cs typeface="Times New Roman" panose="02020603050405020304" pitchFamily="18" charset="0"/>
              </a:rPr>
              <a:t> </a:t>
            </a:r>
            <a:r>
              <a:rPr lang="es-ES" dirty="0">
                <a:solidFill>
                  <a:srgbClr val="575756"/>
                </a:solidFill>
                <a:ea typeface="Lucida Sans" panose="020B0602030504020204" pitchFamily="34" charset="0"/>
                <a:cs typeface="Times New Roman" panose="02020603050405020304" pitchFamily="18" charset="0"/>
              </a:rPr>
              <a:t>patrimoniales)</a:t>
            </a:r>
          </a:p>
          <a:p>
            <a:pPr marL="452438" marR="72390" indent="-452438" algn="just">
              <a:lnSpc>
                <a:spcPct val="101000"/>
              </a:lnSpc>
              <a:buClr>
                <a:srgbClr val="C00000"/>
              </a:buClr>
              <a:buFont typeface="Wingdings" panose="05000000000000000000" pitchFamily="2" charset="2"/>
              <a:buChar char="q"/>
            </a:pPr>
            <a:endParaRPr lang="es-ES" dirty="0">
              <a:solidFill>
                <a:srgbClr val="575756"/>
              </a:solidFill>
              <a:cs typeface="Times New Roman" panose="02020603050405020304" pitchFamily="18" charset="0"/>
            </a:endParaRPr>
          </a:p>
          <a:p>
            <a:pPr marL="452438" marR="72390" indent="-452438" algn="just">
              <a:lnSpc>
                <a:spcPct val="101000"/>
              </a:lnSpc>
              <a:buClr>
                <a:srgbClr val="C00000"/>
              </a:buClr>
              <a:buFont typeface="Wingdings" panose="05000000000000000000" pitchFamily="2" charset="2"/>
              <a:buChar char="q"/>
            </a:pPr>
            <a:r>
              <a:rPr lang="es-ES" dirty="0">
                <a:solidFill>
                  <a:srgbClr val="575756"/>
                </a:solidFill>
                <a:cs typeface="Times New Roman" panose="02020603050405020304" pitchFamily="18" charset="0"/>
              </a:rPr>
              <a:t>Las soluciones de reparación tienen carácter:</a:t>
            </a:r>
          </a:p>
          <a:p>
            <a:pPr marL="800100" marR="72390" lvl="1" indent="-342900" algn="just">
              <a:lnSpc>
                <a:spcPct val="101000"/>
              </a:lnSpc>
              <a:spcBef>
                <a:spcPts val="565"/>
              </a:spcBef>
              <a:spcAft>
                <a:spcPts val="0"/>
              </a:spcAft>
              <a:buClr>
                <a:srgbClr val="C00000"/>
              </a:buClr>
              <a:buSzPct val="150000"/>
              <a:buFont typeface="Arial" panose="020B0604020202020204" pitchFamily="34" charset="0"/>
              <a:buChar char="•"/>
              <a:tabLst>
                <a:tab pos="1806575" algn="l"/>
              </a:tabLst>
            </a:pPr>
            <a:r>
              <a:rPr lang="es-ES" b="1" spc="-10" dirty="0">
                <a:solidFill>
                  <a:srgbClr val="575756"/>
                </a:solidFill>
                <a:cs typeface="Times New Roman" panose="02020603050405020304" pitchFamily="18" charset="0"/>
              </a:rPr>
              <a:t>activo o preventivo</a:t>
            </a:r>
            <a:r>
              <a:rPr lang="es-ES" spc="-10" dirty="0">
                <a:solidFill>
                  <a:srgbClr val="575756"/>
                </a:solidFill>
                <a:cs typeface="Times New Roman" panose="02020603050405020304" pitchFamily="18" charset="0"/>
              </a:rPr>
              <a:t>, asociado a la idea de impedir el deterioro, en lo sucesivo, del elemento en cuestión, lo que implica estrategias de protección con elementos de sacrificio o con sistemas de tan lento deterioro que, en la práctica, su degradación sea irrelevante; o</a:t>
            </a:r>
          </a:p>
          <a:p>
            <a:pPr marL="800100" marR="72390" lvl="1" indent="-342900" algn="just">
              <a:lnSpc>
                <a:spcPct val="101000"/>
              </a:lnSpc>
              <a:spcBef>
                <a:spcPts val="570"/>
              </a:spcBef>
              <a:spcAft>
                <a:spcPts val="0"/>
              </a:spcAft>
              <a:buClr>
                <a:srgbClr val="C00000"/>
              </a:buClr>
              <a:buSzPct val="150000"/>
              <a:buFont typeface="Arial" panose="020B0604020202020204" pitchFamily="34" charset="0"/>
              <a:buChar char="•"/>
              <a:tabLst>
                <a:tab pos="1806575" algn="l"/>
              </a:tabLst>
            </a:pPr>
            <a:r>
              <a:rPr lang="es-ES" b="1" spc="-10" dirty="0">
                <a:solidFill>
                  <a:srgbClr val="575756"/>
                </a:solidFill>
                <a:cs typeface="Times New Roman" panose="02020603050405020304" pitchFamily="18" charset="0"/>
              </a:rPr>
              <a:t>pasivo,</a:t>
            </a:r>
            <a:r>
              <a:rPr lang="es-ES" spc="-10" dirty="0">
                <a:solidFill>
                  <a:srgbClr val="575756"/>
                </a:solidFill>
                <a:cs typeface="Times New Roman" panose="02020603050405020304" pitchFamily="18" charset="0"/>
              </a:rPr>
              <a:t> asociado a la idea de que, al cabo de un cierto tiempo, será necesario de nuevo proceder a una reparación, cuando se haya agotado la vida útil adicional conferida tras la reparación.</a:t>
            </a:r>
          </a:p>
        </p:txBody>
      </p:sp>
    </p:spTree>
    <p:extLst>
      <p:ext uri="{BB962C8B-B14F-4D97-AF65-F5344CB8AC3E}">
        <p14:creationId xmlns:p14="http://schemas.microsoft.com/office/powerpoint/2010/main" val="3101133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4" name="Rectángulo 3">
            <a:extLst>
              <a:ext uri="{FF2B5EF4-FFF2-40B4-BE49-F238E27FC236}">
                <a16:creationId xmlns:a16="http://schemas.microsoft.com/office/drawing/2014/main" id="{282D08D8-2129-4D1D-ADCA-F2524AB53A1F}"/>
              </a:ext>
            </a:extLst>
          </p:cNvPr>
          <p:cNvSpPr/>
          <p:nvPr/>
        </p:nvSpPr>
        <p:spPr>
          <a:xfrm>
            <a:off x="269240" y="972638"/>
            <a:ext cx="8605520" cy="369332"/>
          </a:xfrm>
          <a:prstGeom prst="rect">
            <a:avLst/>
          </a:prstGeom>
        </p:spPr>
        <p:txBody>
          <a:bodyPr wrap="square">
            <a:spAutoFit/>
          </a:bodyPr>
          <a:lstStyle/>
          <a:p>
            <a:r>
              <a:rPr lang="es-ES" dirty="0">
                <a:solidFill>
                  <a:srgbClr val="C00000"/>
                </a:solidFill>
              </a:rPr>
              <a:t>75.3.	Proyecto de reparación</a:t>
            </a:r>
          </a:p>
        </p:txBody>
      </p:sp>
      <p:sp>
        <p:nvSpPr>
          <p:cNvPr id="6" name="Rectángulo 5">
            <a:extLst>
              <a:ext uri="{FF2B5EF4-FFF2-40B4-BE49-F238E27FC236}">
                <a16:creationId xmlns:a16="http://schemas.microsoft.com/office/drawing/2014/main" id="{B055AEE6-3B6F-4ACC-B904-92490F8E12AC}"/>
              </a:ext>
            </a:extLst>
          </p:cNvPr>
          <p:cNvSpPr/>
          <p:nvPr/>
        </p:nvSpPr>
        <p:spPr>
          <a:xfrm>
            <a:off x="555521" y="1683446"/>
            <a:ext cx="8319239" cy="2308324"/>
          </a:xfrm>
          <a:prstGeom prst="rect">
            <a:avLst/>
          </a:prstGeom>
        </p:spPr>
        <p:txBody>
          <a:bodyPr wrap="square">
            <a:spAutoFit/>
          </a:bodyPr>
          <a:lstStyle/>
          <a:p>
            <a:pPr marL="354013" indent="-354013">
              <a:buClr>
                <a:srgbClr val="C00000"/>
              </a:buClr>
              <a:buFont typeface="Wingdings" panose="05000000000000000000" pitchFamily="2" charset="2"/>
              <a:buChar char="q"/>
            </a:pPr>
            <a:r>
              <a:rPr lang="es-ES" dirty="0"/>
              <a:t>Los planos podrán incluir una síntesis del método de reparación propuesto por el proyectista. </a:t>
            </a:r>
          </a:p>
          <a:p>
            <a:pPr marL="354013" indent="-354013">
              <a:buClr>
                <a:srgbClr val="C00000"/>
              </a:buClr>
              <a:buFont typeface="Wingdings" panose="05000000000000000000" pitchFamily="2" charset="2"/>
              <a:buChar char="q"/>
            </a:pPr>
            <a:r>
              <a:rPr lang="es-ES" dirty="0"/>
              <a:t>El pliego de condiciones técnicas particulares contendrá:</a:t>
            </a:r>
          </a:p>
          <a:p>
            <a:pPr marL="811213" lvl="1" indent="-354013">
              <a:buClr>
                <a:srgbClr val="C00000"/>
              </a:buClr>
              <a:buSzPct val="150000"/>
              <a:buFont typeface="Arial" panose="020B0604020202020204" pitchFamily="34" charset="0"/>
              <a:buChar char="•"/>
            </a:pPr>
            <a:r>
              <a:rPr lang="es-ES" dirty="0"/>
              <a:t> la identificación de las unidades correspondientes, </a:t>
            </a:r>
          </a:p>
          <a:p>
            <a:pPr marL="811213" lvl="1" indent="-354013">
              <a:buClr>
                <a:srgbClr val="C00000"/>
              </a:buClr>
              <a:buSzPct val="150000"/>
              <a:buFont typeface="Arial" panose="020B0604020202020204" pitchFamily="34" charset="0"/>
              <a:buChar char="•"/>
            </a:pPr>
            <a:r>
              <a:rPr lang="es-ES" dirty="0"/>
              <a:t>las especificaciones de los materiales, </a:t>
            </a:r>
          </a:p>
          <a:p>
            <a:pPr marL="811213" lvl="1" indent="-354013">
              <a:buClr>
                <a:srgbClr val="C00000"/>
              </a:buClr>
              <a:buSzPct val="150000"/>
              <a:buFont typeface="Arial" panose="020B0604020202020204" pitchFamily="34" charset="0"/>
              <a:buChar char="•"/>
            </a:pPr>
            <a:r>
              <a:rPr lang="es-ES" dirty="0"/>
              <a:t>la forma de ejecución y </a:t>
            </a:r>
          </a:p>
          <a:p>
            <a:pPr marL="811213" lvl="1" indent="-354013">
              <a:buClr>
                <a:srgbClr val="C00000"/>
              </a:buClr>
              <a:buSzPct val="150000"/>
              <a:buFont typeface="Arial" panose="020B0604020202020204" pitchFamily="34" charset="0"/>
              <a:buChar char="•"/>
            </a:pPr>
            <a:r>
              <a:rPr lang="es-ES" dirty="0"/>
              <a:t>la definición de la forma de medición y abono.</a:t>
            </a:r>
          </a:p>
          <a:p>
            <a:r>
              <a:rPr lang="es-ES" dirty="0"/>
              <a:t> </a:t>
            </a:r>
          </a:p>
        </p:txBody>
      </p:sp>
    </p:spTree>
    <p:extLst>
      <p:ext uri="{BB962C8B-B14F-4D97-AF65-F5344CB8AC3E}">
        <p14:creationId xmlns:p14="http://schemas.microsoft.com/office/powerpoint/2010/main" val="3199385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pic>
        <p:nvPicPr>
          <p:cNvPr id="4" name="Imagen 3">
            <a:extLst>
              <a:ext uri="{FF2B5EF4-FFF2-40B4-BE49-F238E27FC236}">
                <a16:creationId xmlns:a16="http://schemas.microsoft.com/office/drawing/2014/main" id="{5B94BBF0-4EB5-4339-BEA0-9B72E434F934}"/>
              </a:ext>
            </a:extLst>
          </p:cNvPr>
          <p:cNvPicPr>
            <a:picLocks noChangeAspect="1"/>
          </p:cNvPicPr>
          <p:nvPr/>
        </p:nvPicPr>
        <p:blipFill>
          <a:blip r:embed="rId2"/>
          <a:stretch>
            <a:fillRect/>
          </a:stretch>
        </p:blipFill>
        <p:spPr>
          <a:xfrm>
            <a:off x="471240" y="749959"/>
            <a:ext cx="8201520" cy="5688000"/>
          </a:xfrm>
          <a:prstGeom prst="rect">
            <a:avLst/>
          </a:prstGeom>
        </p:spPr>
      </p:pic>
      <p:sp>
        <p:nvSpPr>
          <p:cNvPr id="7" name="Rectángulo 6">
            <a:extLst>
              <a:ext uri="{FF2B5EF4-FFF2-40B4-BE49-F238E27FC236}">
                <a16:creationId xmlns:a16="http://schemas.microsoft.com/office/drawing/2014/main" id="{0D6759B7-28C2-43C9-8636-77BFBF8ADE8B}"/>
              </a:ext>
            </a:extLst>
          </p:cNvPr>
          <p:cNvSpPr/>
          <p:nvPr/>
        </p:nvSpPr>
        <p:spPr>
          <a:xfrm>
            <a:off x="6381417" y="6108390"/>
            <a:ext cx="2479461" cy="276999"/>
          </a:xfrm>
          <a:prstGeom prst="rect">
            <a:avLst/>
          </a:prstGeom>
        </p:spPr>
        <p:txBody>
          <a:bodyPr wrap="none">
            <a:spAutoFit/>
          </a:bodyPr>
          <a:lstStyle/>
          <a:p>
            <a:r>
              <a:rPr lang="es-ES" sz="1200" dirty="0"/>
              <a:t>edificacionsostenible.saint-gobain.es</a:t>
            </a:r>
          </a:p>
        </p:txBody>
      </p:sp>
      <p:sp>
        <p:nvSpPr>
          <p:cNvPr id="9" name="Elipse 8">
            <a:extLst>
              <a:ext uri="{FF2B5EF4-FFF2-40B4-BE49-F238E27FC236}">
                <a16:creationId xmlns:a16="http://schemas.microsoft.com/office/drawing/2014/main" id="{AB016043-A602-4FFB-B27D-09E50AEF0483}"/>
              </a:ext>
            </a:extLst>
          </p:cNvPr>
          <p:cNvSpPr/>
          <p:nvPr/>
        </p:nvSpPr>
        <p:spPr>
          <a:xfrm>
            <a:off x="1630192" y="3301201"/>
            <a:ext cx="4563107" cy="3277783"/>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97170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4" name="Rectángulo 3">
            <a:extLst>
              <a:ext uri="{FF2B5EF4-FFF2-40B4-BE49-F238E27FC236}">
                <a16:creationId xmlns:a16="http://schemas.microsoft.com/office/drawing/2014/main" id="{282D08D8-2129-4D1D-ADCA-F2524AB53A1F}"/>
              </a:ext>
            </a:extLst>
          </p:cNvPr>
          <p:cNvSpPr/>
          <p:nvPr/>
        </p:nvSpPr>
        <p:spPr>
          <a:xfrm>
            <a:off x="380845" y="1119470"/>
            <a:ext cx="8605520" cy="369332"/>
          </a:xfrm>
          <a:prstGeom prst="rect">
            <a:avLst/>
          </a:prstGeom>
        </p:spPr>
        <p:txBody>
          <a:bodyPr wrap="square">
            <a:spAutoFit/>
          </a:bodyPr>
          <a:lstStyle/>
          <a:p>
            <a:r>
              <a:rPr lang="es-ES" dirty="0">
                <a:solidFill>
                  <a:srgbClr val="C00000"/>
                </a:solidFill>
              </a:rPr>
              <a:t>75.3.1.	Catálogo de daños y mapa de daños</a:t>
            </a:r>
          </a:p>
        </p:txBody>
      </p:sp>
      <p:sp>
        <p:nvSpPr>
          <p:cNvPr id="13" name="Rectángulo 12">
            <a:extLst>
              <a:ext uri="{FF2B5EF4-FFF2-40B4-BE49-F238E27FC236}">
                <a16:creationId xmlns:a16="http://schemas.microsoft.com/office/drawing/2014/main" id="{6CD863F9-E02B-4BA0-9CA8-9134F1D1AB1C}"/>
              </a:ext>
            </a:extLst>
          </p:cNvPr>
          <p:cNvSpPr/>
          <p:nvPr/>
        </p:nvSpPr>
        <p:spPr>
          <a:xfrm>
            <a:off x="593070" y="1768870"/>
            <a:ext cx="8126362" cy="3548023"/>
          </a:xfrm>
          <a:prstGeom prst="rect">
            <a:avLst/>
          </a:prstGeom>
        </p:spPr>
        <p:txBody>
          <a:bodyPr wrap="square">
            <a:spAutoFit/>
          </a:bodyPr>
          <a:lstStyle/>
          <a:p>
            <a:pPr marL="285750" indent="-285750">
              <a:lnSpc>
                <a:spcPct val="114000"/>
              </a:lnSpc>
              <a:buClr>
                <a:srgbClr val="C00000"/>
              </a:buClr>
              <a:buFont typeface="Wingdings" panose="05000000000000000000" pitchFamily="2" charset="2"/>
              <a:buChar char="q"/>
            </a:pPr>
            <a:r>
              <a:rPr lang="es-ES" dirty="0"/>
              <a:t>Contendrá un catálogo de daños que, orientado a la elaboración del mapa de daños, incluirá:</a:t>
            </a:r>
          </a:p>
          <a:p>
            <a:pPr marL="742950" lvl="1" indent="-285750">
              <a:lnSpc>
                <a:spcPct val="114000"/>
              </a:lnSpc>
              <a:buClr>
                <a:srgbClr val="C00000"/>
              </a:buClr>
              <a:buSzPct val="150000"/>
              <a:buFont typeface="Arial" panose="020B0604020202020204" pitchFamily="34" charset="0"/>
              <a:buChar char="•"/>
            </a:pPr>
            <a:r>
              <a:rPr lang="es-ES" b="1" dirty="0"/>
              <a:t>denominación abreviada </a:t>
            </a:r>
            <a:r>
              <a:rPr lang="es-ES" dirty="0"/>
              <a:t>(un código corto de letras y números) para que se pueda incorporar al mapa de daños;</a:t>
            </a:r>
          </a:p>
          <a:p>
            <a:pPr marL="742950" lvl="1" indent="-285750">
              <a:lnSpc>
                <a:spcPct val="114000"/>
              </a:lnSpc>
              <a:buClr>
                <a:srgbClr val="C00000"/>
              </a:buClr>
              <a:buSzPct val="150000"/>
              <a:buFont typeface="Arial" panose="020B0604020202020204" pitchFamily="34" charset="0"/>
              <a:buChar char="•"/>
            </a:pPr>
            <a:r>
              <a:rPr lang="es-ES" dirty="0"/>
              <a:t>una </a:t>
            </a:r>
            <a:r>
              <a:rPr lang="es-ES" b="1" dirty="0"/>
              <a:t>descripción sucinta</a:t>
            </a:r>
            <a:r>
              <a:rPr lang="es-ES" dirty="0"/>
              <a:t> pero suficiente del deterioro o daño objeto de reparación;</a:t>
            </a:r>
          </a:p>
          <a:p>
            <a:pPr marL="742950" lvl="1" indent="-285750">
              <a:lnSpc>
                <a:spcPct val="114000"/>
              </a:lnSpc>
              <a:buClr>
                <a:srgbClr val="C00000"/>
              </a:buClr>
              <a:buSzPct val="150000"/>
              <a:buFont typeface="Arial" panose="020B0604020202020204" pitchFamily="34" charset="0"/>
              <a:buChar char="•"/>
            </a:pPr>
            <a:r>
              <a:rPr lang="es-ES" dirty="0"/>
              <a:t>unas </a:t>
            </a:r>
            <a:r>
              <a:rPr lang="es-ES" b="1" dirty="0"/>
              <a:t>fotografías o croquis suficientemente descriptivos </a:t>
            </a:r>
            <a:r>
              <a:rPr lang="es-ES" dirty="0"/>
              <a:t>del deterioro o daño correspondiente; y</a:t>
            </a:r>
          </a:p>
          <a:p>
            <a:pPr marL="742950" lvl="1" indent="-285750">
              <a:lnSpc>
                <a:spcPct val="114000"/>
              </a:lnSpc>
              <a:buClr>
                <a:srgbClr val="C00000"/>
              </a:buClr>
              <a:buSzPct val="150000"/>
              <a:buFont typeface="Arial" panose="020B0604020202020204" pitchFamily="34" charset="0"/>
              <a:buChar char="•"/>
            </a:pPr>
            <a:r>
              <a:rPr lang="es-ES" b="1" dirty="0"/>
              <a:t>una identificación de la causa o causas </a:t>
            </a:r>
            <a:r>
              <a:rPr lang="es-ES" dirty="0"/>
              <a:t>que han producido estos deterioros o daños, aunque tengan orígenes diferentes pero manifestaciones similares y, sobre todo, se traten 	una con la misma solución terapéutica.</a:t>
            </a:r>
          </a:p>
        </p:txBody>
      </p:sp>
      <p:sp>
        <p:nvSpPr>
          <p:cNvPr id="14" name="Rectángulo 13">
            <a:extLst>
              <a:ext uri="{FF2B5EF4-FFF2-40B4-BE49-F238E27FC236}">
                <a16:creationId xmlns:a16="http://schemas.microsoft.com/office/drawing/2014/main" id="{1CA922E1-EDD4-4AD3-BBD3-4682107FE514}"/>
              </a:ext>
            </a:extLst>
          </p:cNvPr>
          <p:cNvSpPr/>
          <p:nvPr/>
        </p:nvSpPr>
        <p:spPr>
          <a:xfrm>
            <a:off x="568490" y="5316893"/>
            <a:ext cx="8329703" cy="1316707"/>
          </a:xfrm>
          <a:prstGeom prst="rect">
            <a:avLst/>
          </a:prstGeom>
        </p:spPr>
        <p:txBody>
          <a:bodyPr wrap="square">
            <a:spAutoFit/>
          </a:bodyPr>
          <a:lstStyle/>
          <a:p>
            <a:pPr marL="285750" indent="-285750">
              <a:lnSpc>
                <a:spcPct val="114000"/>
              </a:lnSpc>
              <a:buClr>
                <a:srgbClr val="C00000"/>
              </a:buClr>
              <a:buFont typeface="Wingdings" panose="05000000000000000000" pitchFamily="2" charset="2"/>
              <a:buChar char="q"/>
            </a:pPr>
            <a:r>
              <a:rPr lang="es-ES" dirty="0"/>
              <a:t>El mapa de daños deberá incluir asimismo las referencias suficientes como para realizar la medición correspondiente y, en función de la posición de la zona objeto de reparación y de su accesibilidad, elaborar el correspondiente presupuesto.</a:t>
            </a:r>
          </a:p>
          <a:p>
            <a:endParaRPr lang="es-ES" dirty="0"/>
          </a:p>
        </p:txBody>
      </p:sp>
    </p:spTree>
    <p:extLst>
      <p:ext uri="{BB962C8B-B14F-4D97-AF65-F5344CB8AC3E}">
        <p14:creationId xmlns:p14="http://schemas.microsoft.com/office/powerpoint/2010/main" val="3618625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4" name="Rectángulo 3">
            <a:extLst>
              <a:ext uri="{FF2B5EF4-FFF2-40B4-BE49-F238E27FC236}">
                <a16:creationId xmlns:a16="http://schemas.microsoft.com/office/drawing/2014/main" id="{282D08D8-2129-4D1D-ADCA-F2524AB53A1F}"/>
              </a:ext>
            </a:extLst>
          </p:cNvPr>
          <p:cNvSpPr/>
          <p:nvPr/>
        </p:nvSpPr>
        <p:spPr>
          <a:xfrm>
            <a:off x="380845" y="1119470"/>
            <a:ext cx="8605520" cy="369332"/>
          </a:xfrm>
          <a:prstGeom prst="rect">
            <a:avLst/>
          </a:prstGeom>
        </p:spPr>
        <p:txBody>
          <a:bodyPr wrap="square">
            <a:spAutoFit/>
          </a:bodyPr>
          <a:lstStyle/>
          <a:p>
            <a:r>
              <a:rPr lang="es-ES" dirty="0">
                <a:solidFill>
                  <a:srgbClr val="C00000"/>
                </a:solidFill>
              </a:rPr>
              <a:t>75.3.1.	Catálogo de daños y mapa de daños</a:t>
            </a:r>
          </a:p>
        </p:txBody>
      </p:sp>
      <p:pic>
        <p:nvPicPr>
          <p:cNvPr id="7" name="Imagen 6">
            <a:extLst>
              <a:ext uri="{FF2B5EF4-FFF2-40B4-BE49-F238E27FC236}">
                <a16:creationId xmlns:a16="http://schemas.microsoft.com/office/drawing/2014/main" id="{C4A2D884-4BB0-4BC1-4FCE-9870BC0C727B}"/>
              </a:ext>
            </a:extLst>
          </p:cNvPr>
          <p:cNvPicPr>
            <a:picLocks noChangeAspect="1"/>
          </p:cNvPicPr>
          <p:nvPr/>
        </p:nvPicPr>
        <p:blipFill rotWithShape="1">
          <a:blip r:embed="rId2"/>
          <a:srcRect r="54165"/>
          <a:stretch/>
        </p:blipFill>
        <p:spPr>
          <a:xfrm>
            <a:off x="492450" y="2052960"/>
            <a:ext cx="7320590" cy="1588827"/>
          </a:xfrm>
          <a:prstGeom prst="rect">
            <a:avLst/>
          </a:prstGeom>
        </p:spPr>
      </p:pic>
      <p:pic>
        <p:nvPicPr>
          <p:cNvPr id="9" name="Imagen 8">
            <a:extLst>
              <a:ext uri="{FF2B5EF4-FFF2-40B4-BE49-F238E27FC236}">
                <a16:creationId xmlns:a16="http://schemas.microsoft.com/office/drawing/2014/main" id="{3AA12E73-3557-B090-9B2F-A90BFD860ECA}"/>
              </a:ext>
            </a:extLst>
          </p:cNvPr>
          <p:cNvPicPr>
            <a:picLocks noChangeAspect="1"/>
          </p:cNvPicPr>
          <p:nvPr/>
        </p:nvPicPr>
        <p:blipFill rotWithShape="1">
          <a:blip r:embed="rId2"/>
          <a:srcRect l="45224"/>
          <a:stretch/>
        </p:blipFill>
        <p:spPr>
          <a:xfrm>
            <a:off x="0" y="4134140"/>
            <a:ext cx="9144000" cy="1660632"/>
          </a:xfrm>
          <a:prstGeom prst="rect">
            <a:avLst/>
          </a:prstGeom>
        </p:spPr>
      </p:pic>
      <p:sp>
        <p:nvSpPr>
          <p:cNvPr id="13" name="Rectángulo 12">
            <a:extLst>
              <a:ext uri="{FF2B5EF4-FFF2-40B4-BE49-F238E27FC236}">
                <a16:creationId xmlns:a16="http://schemas.microsoft.com/office/drawing/2014/main" id="{F003AE1E-99FE-593F-AA8C-092B33BD1BDF}"/>
              </a:ext>
            </a:extLst>
          </p:cNvPr>
          <p:cNvSpPr/>
          <p:nvPr/>
        </p:nvSpPr>
        <p:spPr>
          <a:xfrm>
            <a:off x="1534160" y="5063516"/>
            <a:ext cx="176530" cy="224764"/>
          </a:xfrm>
          <a:prstGeom prst="rect">
            <a:avLst/>
          </a:prstGeom>
          <a:solidFill>
            <a:srgbClr val="FF0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4" name="Imagen 13">
            <a:extLst>
              <a:ext uri="{FF2B5EF4-FFF2-40B4-BE49-F238E27FC236}">
                <a16:creationId xmlns:a16="http://schemas.microsoft.com/office/drawing/2014/main" id="{7D669490-F17C-8EED-87A0-EE688DB440A8}"/>
              </a:ext>
            </a:extLst>
          </p:cNvPr>
          <p:cNvPicPr>
            <a:picLocks noChangeAspect="1"/>
          </p:cNvPicPr>
          <p:nvPr/>
        </p:nvPicPr>
        <p:blipFill>
          <a:blip r:embed="rId3"/>
          <a:stretch>
            <a:fillRect/>
          </a:stretch>
        </p:blipFill>
        <p:spPr>
          <a:xfrm>
            <a:off x="6019030" y="5025416"/>
            <a:ext cx="244610" cy="224764"/>
          </a:xfrm>
          <a:prstGeom prst="rect">
            <a:avLst/>
          </a:prstGeom>
        </p:spPr>
      </p:pic>
    </p:spTree>
    <p:extLst>
      <p:ext uri="{BB962C8B-B14F-4D97-AF65-F5344CB8AC3E}">
        <p14:creationId xmlns:p14="http://schemas.microsoft.com/office/powerpoint/2010/main" val="3395185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4" name="Rectángulo 3">
            <a:extLst>
              <a:ext uri="{FF2B5EF4-FFF2-40B4-BE49-F238E27FC236}">
                <a16:creationId xmlns:a16="http://schemas.microsoft.com/office/drawing/2014/main" id="{282D08D8-2129-4D1D-ADCA-F2524AB53A1F}"/>
              </a:ext>
            </a:extLst>
          </p:cNvPr>
          <p:cNvSpPr/>
          <p:nvPr/>
        </p:nvSpPr>
        <p:spPr>
          <a:xfrm>
            <a:off x="380845" y="1119470"/>
            <a:ext cx="8605520" cy="369332"/>
          </a:xfrm>
          <a:prstGeom prst="rect">
            <a:avLst/>
          </a:prstGeom>
        </p:spPr>
        <p:txBody>
          <a:bodyPr wrap="square">
            <a:spAutoFit/>
          </a:bodyPr>
          <a:lstStyle/>
          <a:p>
            <a:r>
              <a:rPr lang="es-ES" dirty="0">
                <a:solidFill>
                  <a:srgbClr val="C00000"/>
                </a:solidFill>
              </a:rPr>
              <a:t>75.3.1.	Catálogo de daños y mapa de daños</a:t>
            </a:r>
          </a:p>
        </p:txBody>
      </p:sp>
      <p:pic>
        <p:nvPicPr>
          <p:cNvPr id="6" name="Imagen 5">
            <a:extLst>
              <a:ext uri="{FF2B5EF4-FFF2-40B4-BE49-F238E27FC236}">
                <a16:creationId xmlns:a16="http://schemas.microsoft.com/office/drawing/2014/main" id="{96F1FABC-2349-7A45-E069-2A586B4E4F0B}"/>
              </a:ext>
            </a:extLst>
          </p:cNvPr>
          <p:cNvPicPr>
            <a:picLocks noChangeAspect="1"/>
          </p:cNvPicPr>
          <p:nvPr/>
        </p:nvPicPr>
        <p:blipFill>
          <a:blip r:embed="rId2"/>
          <a:stretch>
            <a:fillRect/>
          </a:stretch>
        </p:blipFill>
        <p:spPr>
          <a:xfrm>
            <a:off x="555604" y="1688744"/>
            <a:ext cx="3420152" cy="2280102"/>
          </a:xfrm>
          <a:prstGeom prst="rect">
            <a:avLst/>
          </a:prstGeom>
        </p:spPr>
      </p:pic>
      <p:pic>
        <p:nvPicPr>
          <p:cNvPr id="10" name="Imagen 9">
            <a:extLst>
              <a:ext uri="{FF2B5EF4-FFF2-40B4-BE49-F238E27FC236}">
                <a16:creationId xmlns:a16="http://schemas.microsoft.com/office/drawing/2014/main" id="{1532F78C-C105-4116-608B-D64334D8FD32}"/>
              </a:ext>
            </a:extLst>
          </p:cNvPr>
          <p:cNvPicPr>
            <a:picLocks noChangeAspect="1"/>
          </p:cNvPicPr>
          <p:nvPr/>
        </p:nvPicPr>
        <p:blipFill>
          <a:blip r:embed="rId3"/>
          <a:stretch>
            <a:fillRect/>
          </a:stretch>
        </p:blipFill>
        <p:spPr>
          <a:xfrm>
            <a:off x="4761844" y="1688744"/>
            <a:ext cx="3420152" cy="2280102"/>
          </a:xfrm>
          <a:prstGeom prst="rect">
            <a:avLst/>
          </a:prstGeom>
        </p:spPr>
      </p:pic>
      <p:pic>
        <p:nvPicPr>
          <p:cNvPr id="11" name="Imagen 10">
            <a:extLst>
              <a:ext uri="{FF2B5EF4-FFF2-40B4-BE49-F238E27FC236}">
                <a16:creationId xmlns:a16="http://schemas.microsoft.com/office/drawing/2014/main" id="{35565825-E1AD-81E5-2819-9FA1DF305925}"/>
              </a:ext>
            </a:extLst>
          </p:cNvPr>
          <p:cNvPicPr>
            <a:picLocks noChangeAspect="1"/>
          </p:cNvPicPr>
          <p:nvPr/>
        </p:nvPicPr>
        <p:blipFill>
          <a:blip r:embed="rId4"/>
          <a:stretch>
            <a:fillRect/>
          </a:stretch>
        </p:blipFill>
        <p:spPr>
          <a:xfrm>
            <a:off x="4761844" y="4071866"/>
            <a:ext cx="3401863" cy="2274005"/>
          </a:xfrm>
          <a:prstGeom prst="rect">
            <a:avLst/>
          </a:prstGeom>
        </p:spPr>
      </p:pic>
      <p:pic>
        <p:nvPicPr>
          <p:cNvPr id="12" name="Imagen 11">
            <a:extLst>
              <a:ext uri="{FF2B5EF4-FFF2-40B4-BE49-F238E27FC236}">
                <a16:creationId xmlns:a16="http://schemas.microsoft.com/office/drawing/2014/main" id="{A603D41E-BB85-C182-3F71-A41770EAD585}"/>
              </a:ext>
            </a:extLst>
          </p:cNvPr>
          <p:cNvPicPr>
            <a:picLocks noChangeAspect="1"/>
          </p:cNvPicPr>
          <p:nvPr/>
        </p:nvPicPr>
        <p:blipFill>
          <a:blip r:embed="rId5"/>
          <a:stretch>
            <a:fillRect/>
          </a:stretch>
        </p:blipFill>
        <p:spPr>
          <a:xfrm>
            <a:off x="555604" y="4071866"/>
            <a:ext cx="3420152" cy="2280102"/>
          </a:xfrm>
          <a:prstGeom prst="rect">
            <a:avLst/>
          </a:prstGeom>
        </p:spPr>
      </p:pic>
    </p:spTree>
    <p:extLst>
      <p:ext uri="{BB962C8B-B14F-4D97-AF65-F5344CB8AC3E}">
        <p14:creationId xmlns:p14="http://schemas.microsoft.com/office/powerpoint/2010/main" val="2318238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4" name="Rectángulo 3">
            <a:extLst>
              <a:ext uri="{FF2B5EF4-FFF2-40B4-BE49-F238E27FC236}">
                <a16:creationId xmlns:a16="http://schemas.microsoft.com/office/drawing/2014/main" id="{282D08D8-2129-4D1D-ADCA-F2524AB53A1F}"/>
              </a:ext>
            </a:extLst>
          </p:cNvPr>
          <p:cNvSpPr/>
          <p:nvPr/>
        </p:nvSpPr>
        <p:spPr>
          <a:xfrm>
            <a:off x="269240" y="1272372"/>
            <a:ext cx="8605520" cy="1754326"/>
          </a:xfrm>
          <a:prstGeom prst="rect">
            <a:avLst/>
          </a:prstGeom>
        </p:spPr>
        <p:txBody>
          <a:bodyPr wrap="square">
            <a:spAutoFit/>
          </a:bodyPr>
          <a:lstStyle/>
          <a:p>
            <a:r>
              <a:rPr lang="es-ES" dirty="0">
                <a:solidFill>
                  <a:srgbClr val="C00000"/>
                </a:solidFill>
              </a:rPr>
              <a:t>75.3.2.	Catálogo de soluciones de reparación</a:t>
            </a:r>
            <a:endParaRPr lang="es-ES" sz="2400" dirty="0"/>
          </a:p>
          <a:p>
            <a:r>
              <a:rPr lang="es-ES" dirty="0"/>
              <a:t>El proyecto contendrá una definición pormenorizada de los procedimientos de reparación de los elementos de hormigón estructural afectados por todos y cada uno de los daños y deterioros tipificados en el catálogo de daños y localizado en el correspondiente mapa de daños.</a:t>
            </a:r>
          </a:p>
          <a:p>
            <a:endParaRPr lang="es-ES" dirty="0">
              <a:solidFill>
                <a:srgbClr val="C00000"/>
              </a:solidFill>
            </a:endParaRPr>
          </a:p>
        </p:txBody>
      </p:sp>
    </p:spTree>
    <p:extLst>
      <p:ext uri="{BB962C8B-B14F-4D97-AF65-F5344CB8AC3E}">
        <p14:creationId xmlns:p14="http://schemas.microsoft.com/office/powerpoint/2010/main" val="582050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4" name="Rectángulo 3">
            <a:extLst>
              <a:ext uri="{FF2B5EF4-FFF2-40B4-BE49-F238E27FC236}">
                <a16:creationId xmlns:a16="http://schemas.microsoft.com/office/drawing/2014/main" id="{282D08D8-2129-4D1D-ADCA-F2524AB53A1F}"/>
              </a:ext>
            </a:extLst>
          </p:cNvPr>
          <p:cNvSpPr/>
          <p:nvPr/>
        </p:nvSpPr>
        <p:spPr>
          <a:xfrm>
            <a:off x="269240" y="1272372"/>
            <a:ext cx="8605520" cy="4712829"/>
          </a:xfrm>
          <a:prstGeom prst="rect">
            <a:avLst/>
          </a:prstGeom>
        </p:spPr>
        <p:txBody>
          <a:bodyPr wrap="square">
            <a:spAutoFit/>
          </a:bodyPr>
          <a:lstStyle/>
          <a:p>
            <a:r>
              <a:rPr lang="es-ES" dirty="0">
                <a:solidFill>
                  <a:srgbClr val="C00000"/>
                </a:solidFill>
              </a:rPr>
              <a:t>75.4.	Plan de inspección y mantenimiento</a:t>
            </a:r>
          </a:p>
          <a:p>
            <a:pPr lvl="1"/>
            <a:endParaRPr lang="es-ES" dirty="0"/>
          </a:p>
          <a:p>
            <a:pPr marL="285750" indent="-285750">
              <a:lnSpc>
                <a:spcPct val="114000"/>
              </a:lnSpc>
              <a:buClr>
                <a:srgbClr val="C00000"/>
              </a:buClr>
              <a:buFont typeface="Wingdings" panose="05000000000000000000" pitchFamily="2" charset="2"/>
              <a:buChar char="q"/>
            </a:pPr>
            <a:r>
              <a:rPr lang="es-ES" dirty="0"/>
              <a:t>Contenidos referidos a las actuaciones de reparación emprendidas, con mención específica a:</a:t>
            </a:r>
          </a:p>
          <a:p>
            <a:pPr marL="742950" lvl="1" indent="-285750">
              <a:lnSpc>
                <a:spcPct val="114000"/>
              </a:lnSpc>
              <a:buClr>
                <a:srgbClr val="C00000"/>
              </a:buClr>
              <a:buSzPct val="150000"/>
              <a:buFont typeface="Arial" panose="020B0604020202020204" pitchFamily="34" charset="0"/>
              <a:buChar char="•"/>
            </a:pPr>
            <a:r>
              <a:rPr lang="es-ES" dirty="0"/>
              <a:t>La vida útil prevista para la estructura reparada</a:t>
            </a:r>
          </a:p>
          <a:p>
            <a:pPr marL="742950" lvl="1" indent="-285750">
              <a:lnSpc>
                <a:spcPct val="114000"/>
              </a:lnSpc>
              <a:buClr>
                <a:srgbClr val="C00000"/>
              </a:buClr>
              <a:buSzPct val="150000"/>
              <a:buFont typeface="Arial" panose="020B0604020202020204" pitchFamily="34" charset="0"/>
              <a:buChar char="•"/>
            </a:pPr>
            <a:r>
              <a:rPr lang="es-ES" dirty="0"/>
              <a:t>La frecuencia deseable de las inspecciones de seguimiento de la estructura reparada;</a:t>
            </a:r>
          </a:p>
          <a:p>
            <a:pPr marL="742950" lvl="1" indent="-285750">
              <a:lnSpc>
                <a:spcPct val="114000"/>
              </a:lnSpc>
              <a:buClr>
                <a:srgbClr val="C00000"/>
              </a:buClr>
              <a:buSzPct val="150000"/>
              <a:buFont typeface="Arial" panose="020B0604020202020204" pitchFamily="34" charset="0"/>
              <a:buChar char="•"/>
            </a:pPr>
            <a:r>
              <a:rPr lang="es-ES" dirty="0"/>
              <a:t>Los criterios de inspección específicos que, en su caso, deban seguir los inspectores;</a:t>
            </a:r>
          </a:p>
          <a:p>
            <a:pPr marL="742950" lvl="1" indent="-285750">
              <a:lnSpc>
                <a:spcPct val="114000"/>
              </a:lnSpc>
              <a:buClr>
                <a:srgbClr val="C00000"/>
              </a:buClr>
              <a:buSzPct val="150000"/>
              <a:buFont typeface="Arial" panose="020B0604020202020204" pitchFamily="34" charset="0"/>
              <a:buChar char="•"/>
            </a:pPr>
            <a:r>
              <a:rPr lang="es-ES" dirty="0"/>
              <a:t>Las actuaciones de mantenimiento ordinario o especializado que, en su caso, deban realizarse.</a:t>
            </a:r>
          </a:p>
          <a:p>
            <a:pPr marL="285750" indent="-285750">
              <a:lnSpc>
                <a:spcPct val="114000"/>
              </a:lnSpc>
              <a:buClr>
                <a:srgbClr val="C00000"/>
              </a:buClr>
              <a:buFont typeface="Wingdings" panose="05000000000000000000" pitchFamily="2" charset="2"/>
              <a:buChar char="q"/>
            </a:pPr>
            <a:r>
              <a:rPr lang="es-ES" dirty="0"/>
              <a:t>La dirección facultativa será responsable de la redacción de la actualización del plan de mantenimiento incluido en el proyecto de reparación. Dicho plan se entregará a la propiedad para la gestión de la conservación de la obra.</a:t>
            </a:r>
          </a:p>
          <a:p>
            <a:endParaRPr lang="es-ES" dirty="0">
              <a:solidFill>
                <a:srgbClr val="C00000"/>
              </a:solidFill>
            </a:endParaRPr>
          </a:p>
        </p:txBody>
      </p:sp>
    </p:spTree>
    <p:extLst>
      <p:ext uri="{BB962C8B-B14F-4D97-AF65-F5344CB8AC3E}">
        <p14:creationId xmlns:p14="http://schemas.microsoft.com/office/powerpoint/2010/main" val="33675931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4" name="Rectángulo 3">
            <a:extLst>
              <a:ext uri="{FF2B5EF4-FFF2-40B4-BE49-F238E27FC236}">
                <a16:creationId xmlns:a16="http://schemas.microsoft.com/office/drawing/2014/main" id="{282D08D8-2129-4D1D-ADCA-F2524AB53A1F}"/>
              </a:ext>
            </a:extLst>
          </p:cNvPr>
          <p:cNvSpPr/>
          <p:nvPr/>
        </p:nvSpPr>
        <p:spPr>
          <a:xfrm>
            <a:off x="269240" y="1272372"/>
            <a:ext cx="8605520" cy="3693319"/>
          </a:xfrm>
          <a:prstGeom prst="rect">
            <a:avLst/>
          </a:prstGeom>
        </p:spPr>
        <p:txBody>
          <a:bodyPr wrap="square">
            <a:spAutoFit/>
          </a:bodyPr>
          <a:lstStyle/>
          <a:p>
            <a:r>
              <a:rPr lang="es-ES" dirty="0">
                <a:solidFill>
                  <a:srgbClr val="C00000"/>
                </a:solidFill>
              </a:rPr>
              <a:t>Artículo 76	Criterios generales para el refuerzo de estructuras de hormigón</a:t>
            </a:r>
          </a:p>
          <a:p>
            <a:r>
              <a:rPr lang="es-ES" dirty="0">
                <a:solidFill>
                  <a:srgbClr val="C00000"/>
                </a:solidFill>
              </a:rPr>
              <a:t>76.1	Contexto general y objeto</a:t>
            </a:r>
          </a:p>
          <a:p>
            <a:endParaRPr lang="es-ES" dirty="0">
              <a:solidFill>
                <a:srgbClr val="C00000"/>
              </a:solidFill>
            </a:endParaRPr>
          </a:p>
          <a:p>
            <a:r>
              <a:rPr lang="es-ES" dirty="0"/>
              <a:t>Las actuaciones de refuerzo de estructuras de hormigón comparten con las de reparación la necesidad de haber desarrollado un trabajo previo de estudio de la información disponible, de un análisis adecuado de evaluación estructural y de vida útil residual y, por tanto, del punto de partida, en términos de prestaciones y vida útil residual, para el correcto planteamiento del alcance y pro- </a:t>
            </a:r>
            <a:r>
              <a:rPr lang="es-ES" dirty="0" err="1"/>
              <a:t>cedimiento</a:t>
            </a:r>
            <a:r>
              <a:rPr lang="es-ES" dirty="0"/>
              <a:t> de refuerzo.</a:t>
            </a:r>
          </a:p>
          <a:p>
            <a:r>
              <a:rPr lang="es-ES" dirty="0"/>
              <a:t>El objeto de este artículo es establecer la sistemática que debe seguirse a la hora de proyectar y</a:t>
            </a:r>
          </a:p>
          <a:p>
            <a:r>
              <a:rPr lang="es-ES" dirty="0"/>
              <a:t>ejecutar el refuerzo de elementos estructurales de hormigón.</a:t>
            </a:r>
          </a:p>
          <a:p>
            <a:endParaRPr lang="es-ES" dirty="0">
              <a:solidFill>
                <a:srgbClr val="C00000"/>
              </a:solidFill>
            </a:endParaRPr>
          </a:p>
          <a:p>
            <a:endParaRPr lang="es-ES" dirty="0">
              <a:solidFill>
                <a:srgbClr val="C00000"/>
              </a:solidFill>
            </a:endParaRPr>
          </a:p>
        </p:txBody>
      </p:sp>
    </p:spTree>
    <p:extLst>
      <p:ext uri="{BB962C8B-B14F-4D97-AF65-F5344CB8AC3E}">
        <p14:creationId xmlns:p14="http://schemas.microsoft.com/office/powerpoint/2010/main" val="41129593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6" name="Rectángulo 5">
            <a:extLst>
              <a:ext uri="{FF2B5EF4-FFF2-40B4-BE49-F238E27FC236}">
                <a16:creationId xmlns:a16="http://schemas.microsoft.com/office/drawing/2014/main" id="{DEB03392-0B63-44C3-9314-F12A14FD777C}"/>
              </a:ext>
            </a:extLst>
          </p:cNvPr>
          <p:cNvSpPr/>
          <p:nvPr/>
        </p:nvSpPr>
        <p:spPr>
          <a:xfrm>
            <a:off x="712838" y="1217864"/>
            <a:ext cx="7910051" cy="2308324"/>
          </a:xfrm>
          <a:prstGeom prst="rect">
            <a:avLst/>
          </a:prstGeom>
        </p:spPr>
        <p:txBody>
          <a:bodyPr wrap="square">
            <a:spAutoFit/>
          </a:bodyPr>
          <a:lstStyle/>
          <a:p>
            <a:endParaRPr lang="es-ES" dirty="0"/>
          </a:p>
          <a:p>
            <a:r>
              <a:rPr lang="es-ES" dirty="0">
                <a:solidFill>
                  <a:srgbClr val="C00000"/>
                </a:solidFill>
              </a:rPr>
              <a:t>76.2	Clasificación de los refuerzos estructurales en piezas de hormigón</a:t>
            </a:r>
          </a:p>
          <a:p>
            <a:endParaRPr lang="es-ES" dirty="0"/>
          </a:p>
          <a:p>
            <a:r>
              <a:rPr lang="es-ES" dirty="0"/>
              <a:t>A los efectos de las estructuras existentes, los trabajos de refuerzo que cabe emprender se pueden clasificar en dos grandes grupos:</a:t>
            </a:r>
          </a:p>
          <a:p>
            <a:pPr marL="800100" lvl="1" indent="-342900">
              <a:buFont typeface="+mj-lt"/>
              <a:buAutoNum type="alphaLcPeriod"/>
            </a:pPr>
            <a:r>
              <a:rPr lang="es-ES" dirty="0"/>
              <a:t>Incremento de la capacidad de carga sin modificación de las secciones del elemento estructural.</a:t>
            </a:r>
          </a:p>
          <a:p>
            <a:pPr marL="800100" lvl="1" indent="-342900">
              <a:buFont typeface="+mj-lt"/>
              <a:buAutoNum type="alphaLcPeriod"/>
            </a:pPr>
            <a:r>
              <a:rPr lang="es-ES" dirty="0"/>
              <a:t>Incremento de la capacidad resistente de la sección o de la pieza.</a:t>
            </a:r>
          </a:p>
        </p:txBody>
      </p:sp>
    </p:spTree>
    <p:extLst>
      <p:ext uri="{BB962C8B-B14F-4D97-AF65-F5344CB8AC3E}">
        <p14:creationId xmlns:p14="http://schemas.microsoft.com/office/powerpoint/2010/main" val="926992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7" name="Rectángulo 6">
            <a:extLst>
              <a:ext uri="{FF2B5EF4-FFF2-40B4-BE49-F238E27FC236}">
                <a16:creationId xmlns:a16="http://schemas.microsoft.com/office/drawing/2014/main" id="{D6EF84B7-D592-4A02-8E49-E44C329A1AE6}"/>
              </a:ext>
            </a:extLst>
          </p:cNvPr>
          <p:cNvSpPr/>
          <p:nvPr/>
        </p:nvSpPr>
        <p:spPr>
          <a:xfrm>
            <a:off x="870154" y="1809547"/>
            <a:ext cx="6975987" cy="1632498"/>
          </a:xfrm>
          <a:prstGeom prst="rect">
            <a:avLst/>
          </a:prstGeom>
        </p:spPr>
        <p:txBody>
          <a:bodyPr wrap="square">
            <a:spAutoFit/>
          </a:bodyPr>
          <a:lstStyle/>
          <a:p>
            <a:pPr>
              <a:lnSpc>
                <a:spcPct val="114000"/>
              </a:lnSpc>
            </a:pPr>
            <a:r>
              <a:rPr lang="es-ES" dirty="0">
                <a:solidFill>
                  <a:srgbClr val="C00000"/>
                </a:solidFill>
              </a:rPr>
              <a:t>76.3	Procedimientos de refuerzo de piezas de hormigón</a:t>
            </a:r>
          </a:p>
          <a:p>
            <a:pPr>
              <a:lnSpc>
                <a:spcPct val="114000"/>
              </a:lnSpc>
            </a:pPr>
            <a:r>
              <a:rPr lang="es-ES" dirty="0"/>
              <a:t>76.3.1	Refuerzo sin alterar la sección de la pieza</a:t>
            </a:r>
          </a:p>
          <a:p>
            <a:pPr>
              <a:lnSpc>
                <a:spcPct val="114000"/>
              </a:lnSpc>
            </a:pPr>
            <a:r>
              <a:rPr lang="es-ES" dirty="0"/>
              <a:t>76.3.2	Refuerzo aplicado a la sección de la pieza</a:t>
            </a:r>
          </a:p>
          <a:p>
            <a:pPr>
              <a:lnSpc>
                <a:spcPct val="114000"/>
              </a:lnSpc>
            </a:pPr>
            <a:endParaRPr lang="es-ES" dirty="0"/>
          </a:p>
          <a:p>
            <a:endParaRPr lang="es-ES" dirty="0"/>
          </a:p>
        </p:txBody>
      </p:sp>
    </p:spTree>
    <p:extLst>
      <p:ext uri="{BB962C8B-B14F-4D97-AF65-F5344CB8AC3E}">
        <p14:creationId xmlns:p14="http://schemas.microsoft.com/office/powerpoint/2010/main" val="4722222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7" name="Rectángulo 6">
            <a:extLst>
              <a:ext uri="{FF2B5EF4-FFF2-40B4-BE49-F238E27FC236}">
                <a16:creationId xmlns:a16="http://schemas.microsoft.com/office/drawing/2014/main" id="{D6EF84B7-D592-4A02-8E49-E44C329A1AE6}"/>
              </a:ext>
            </a:extLst>
          </p:cNvPr>
          <p:cNvSpPr/>
          <p:nvPr/>
        </p:nvSpPr>
        <p:spPr>
          <a:xfrm>
            <a:off x="275304" y="1070883"/>
            <a:ext cx="8573728" cy="1200329"/>
          </a:xfrm>
          <a:prstGeom prst="rect">
            <a:avLst/>
          </a:prstGeom>
        </p:spPr>
        <p:txBody>
          <a:bodyPr wrap="square">
            <a:spAutoFit/>
          </a:bodyPr>
          <a:lstStyle/>
          <a:p>
            <a:r>
              <a:rPr lang="es-ES" dirty="0">
                <a:solidFill>
                  <a:srgbClr val="C00000"/>
                </a:solidFill>
              </a:rPr>
              <a:t>76.3.1	Refuerzo sin alterar la sección de la pieza</a:t>
            </a:r>
          </a:p>
          <a:p>
            <a:pPr marL="806450"/>
            <a:r>
              <a:rPr lang="es-ES" dirty="0"/>
              <a:t>Es una estrategia que afecta al esquema estático global de la estructura y conduce a disminuir las solicitaciones del elemento afectado.</a:t>
            </a:r>
          </a:p>
          <a:p>
            <a:endParaRPr lang="es-ES" dirty="0"/>
          </a:p>
        </p:txBody>
      </p:sp>
      <p:pic>
        <p:nvPicPr>
          <p:cNvPr id="4" name="Imagen 3">
            <a:extLst>
              <a:ext uri="{FF2B5EF4-FFF2-40B4-BE49-F238E27FC236}">
                <a16:creationId xmlns:a16="http://schemas.microsoft.com/office/drawing/2014/main" id="{FF6AF4D2-7101-4651-B4BE-086D93A18139}"/>
              </a:ext>
            </a:extLst>
          </p:cNvPr>
          <p:cNvPicPr>
            <a:picLocks noChangeAspect="1"/>
          </p:cNvPicPr>
          <p:nvPr/>
        </p:nvPicPr>
        <p:blipFill>
          <a:blip r:embed="rId2"/>
          <a:stretch>
            <a:fillRect/>
          </a:stretch>
        </p:blipFill>
        <p:spPr>
          <a:xfrm>
            <a:off x="0" y="2579928"/>
            <a:ext cx="9144000" cy="3283248"/>
          </a:xfrm>
          <a:prstGeom prst="rect">
            <a:avLst/>
          </a:prstGeom>
        </p:spPr>
      </p:pic>
    </p:spTree>
    <p:extLst>
      <p:ext uri="{BB962C8B-B14F-4D97-AF65-F5344CB8AC3E}">
        <p14:creationId xmlns:p14="http://schemas.microsoft.com/office/powerpoint/2010/main" val="19548076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7" name="Rectángulo 6">
            <a:extLst>
              <a:ext uri="{FF2B5EF4-FFF2-40B4-BE49-F238E27FC236}">
                <a16:creationId xmlns:a16="http://schemas.microsoft.com/office/drawing/2014/main" id="{D6EF84B7-D592-4A02-8E49-E44C329A1AE6}"/>
              </a:ext>
            </a:extLst>
          </p:cNvPr>
          <p:cNvSpPr/>
          <p:nvPr/>
        </p:nvSpPr>
        <p:spPr>
          <a:xfrm>
            <a:off x="265471" y="1070883"/>
            <a:ext cx="8701547" cy="4247317"/>
          </a:xfrm>
          <a:prstGeom prst="rect">
            <a:avLst/>
          </a:prstGeom>
        </p:spPr>
        <p:txBody>
          <a:bodyPr wrap="square">
            <a:spAutoFit/>
          </a:bodyPr>
          <a:lstStyle/>
          <a:p>
            <a:r>
              <a:rPr lang="es-ES" dirty="0">
                <a:solidFill>
                  <a:srgbClr val="C00000"/>
                </a:solidFill>
              </a:rPr>
              <a:t>76.3.2	Refuerzo aplicado a la sección de la pieza</a:t>
            </a:r>
          </a:p>
          <a:p>
            <a:endParaRPr lang="es-ES" dirty="0"/>
          </a:p>
          <a:p>
            <a:pPr marL="541338" indent="-541338">
              <a:buClr>
                <a:srgbClr val="C00000"/>
              </a:buClr>
              <a:buFont typeface="Wingdings" panose="05000000000000000000" pitchFamily="2" charset="2"/>
              <a:buChar char="q"/>
            </a:pPr>
            <a:r>
              <a:rPr lang="es-ES" dirty="0"/>
              <a:t>Se suele materializar con recrecidos de hormigón o </a:t>
            </a:r>
            <a:r>
              <a:rPr lang="es-ES" dirty="0" err="1"/>
              <a:t>micro-hormigón</a:t>
            </a:r>
            <a:r>
              <a:rPr lang="es-ES" dirty="0"/>
              <a:t>, con chapas o perfiles de acero, conectadas mecánicamente o adheridas. También pertenecen a este grupo las actuaciones de refuerzo con materiales compuestos.</a:t>
            </a:r>
          </a:p>
          <a:p>
            <a:pPr marL="541338" indent="-541338">
              <a:buClr>
                <a:srgbClr val="C00000"/>
              </a:buClr>
              <a:buFont typeface="Wingdings" panose="05000000000000000000" pitchFamily="2" charset="2"/>
              <a:buChar char="q"/>
            </a:pPr>
            <a:endParaRPr lang="es-ES" dirty="0"/>
          </a:p>
          <a:p>
            <a:pPr marL="541338" indent="-541338">
              <a:buClr>
                <a:srgbClr val="C00000"/>
              </a:buClr>
              <a:buFont typeface="Wingdings" panose="05000000000000000000" pitchFamily="2" charset="2"/>
              <a:buChar char="q"/>
            </a:pPr>
            <a:r>
              <a:rPr lang="es-ES" dirty="0"/>
              <a:t>Para la elección de procedimiento más idóneo de refuerzo, se deberán tener en cuenta aspectos como:</a:t>
            </a:r>
          </a:p>
          <a:p>
            <a:pPr marL="1200150" lvl="2" indent="-285750">
              <a:buClr>
                <a:srgbClr val="C00000"/>
              </a:buClr>
              <a:buSzPct val="150000"/>
              <a:buFont typeface="Arial" panose="020B0604020202020204" pitchFamily="34" charset="0"/>
              <a:buChar char="•"/>
            </a:pPr>
            <a:r>
              <a:rPr lang="es-ES" dirty="0"/>
              <a:t>La entrada en carga y los mecanismos de transferencia.</a:t>
            </a:r>
          </a:p>
          <a:p>
            <a:pPr marL="1200150" lvl="2" indent="-285750">
              <a:buClr>
                <a:srgbClr val="C00000"/>
              </a:buClr>
              <a:buSzPct val="150000"/>
              <a:buFont typeface="Arial" panose="020B0604020202020204" pitchFamily="34" charset="0"/>
              <a:buChar char="•"/>
            </a:pPr>
            <a:r>
              <a:rPr lang="es-ES" dirty="0"/>
              <a:t>Confinamiento del hormigón existente y el correspondiente incremento de sus prestaciones resistentes y de deformabilidad.</a:t>
            </a:r>
          </a:p>
          <a:p>
            <a:pPr marL="1200150" lvl="2" indent="-285750">
              <a:buClr>
                <a:srgbClr val="C00000"/>
              </a:buClr>
              <a:buSzPct val="150000"/>
              <a:buFont typeface="Arial" panose="020B0604020202020204" pitchFamily="34" charset="0"/>
              <a:buChar char="•"/>
            </a:pPr>
            <a:r>
              <a:rPr lang="es-ES" dirty="0"/>
              <a:t>La historia de cargas previa y la derivada del proceso constructivo.</a:t>
            </a:r>
          </a:p>
          <a:p>
            <a:pPr marL="1200150" lvl="2" indent="-285750">
              <a:buClr>
                <a:srgbClr val="C00000"/>
              </a:buClr>
              <a:buSzPct val="150000"/>
              <a:buFont typeface="Arial" panose="020B0604020202020204" pitchFamily="34" charset="0"/>
              <a:buChar char="•"/>
            </a:pPr>
            <a:r>
              <a:rPr lang="es-ES" dirty="0"/>
              <a:t>Otros condicionantes de ejecución.</a:t>
            </a:r>
          </a:p>
          <a:p>
            <a:pPr marL="1200150" lvl="2" indent="-285750">
              <a:buClr>
                <a:srgbClr val="C00000"/>
              </a:buClr>
              <a:buSzPct val="150000"/>
              <a:buFont typeface="Arial" panose="020B0604020202020204" pitchFamily="34" charset="0"/>
              <a:buChar char="•"/>
            </a:pPr>
            <a:endParaRPr lang="es-ES" dirty="0"/>
          </a:p>
          <a:p>
            <a:endParaRPr lang="es-ES" dirty="0"/>
          </a:p>
        </p:txBody>
      </p:sp>
    </p:spTree>
    <p:extLst>
      <p:ext uri="{BB962C8B-B14F-4D97-AF65-F5344CB8AC3E}">
        <p14:creationId xmlns:p14="http://schemas.microsoft.com/office/powerpoint/2010/main" val="1828357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pic>
        <p:nvPicPr>
          <p:cNvPr id="9" name="Imagen 8">
            <a:extLst>
              <a:ext uri="{FF2B5EF4-FFF2-40B4-BE49-F238E27FC236}">
                <a16:creationId xmlns:a16="http://schemas.microsoft.com/office/drawing/2014/main" id="{9BC15F6D-4217-46E3-930F-662777C5FF8B}"/>
              </a:ext>
            </a:extLst>
          </p:cNvPr>
          <p:cNvPicPr>
            <a:picLocks noChangeAspect="1"/>
          </p:cNvPicPr>
          <p:nvPr/>
        </p:nvPicPr>
        <p:blipFill>
          <a:blip r:embed="rId2"/>
          <a:stretch>
            <a:fillRect/>
          </a:stretch>
        </p:blipFill>
        <p:spPr>
          <a:xfrm>
            <a:off x="27617" y="1710585"/>
            <a:ext cx="8756725" cy="2614109"/>
          </a:xfrm>
          <a:prstGeom prst="rect">
            <a:avLst/>
          </a:prstGeom>
        </p:spPr>
      </p:pic>
      <p:sp>
        <p:nvSpPr>
          <p:cNvPr id="10" name="Rectángulo 9">
            <a:extLst>
              <a:ext uri="{FF2B5EF4-FFF2-40B4-BE49-F238E27FC236}">
                <a16:creationId xmlns:a16="http://schemas.microsoft.com/office/drawing/2014/main" id="{1A0700A4-60A3-4119-9290-6850F718D5F7}"/>
              </a:ext>
            </a:extLst>
          </p:cNvPr>
          <p:cNvSpPr/>
          <p:nvPr/>
        </p:nvSpPr>
        <p:spPr>
          <a:xfrm>
            <a:off x="157920" y="4324693"/>
            <a:ext cx="8828918" cy="1473848"/>
          </a:xfrm>
          <a:prstGeom prst="rect">
            <a:avLst/>
          </a:prstGeom>
          <a:noFill/>
          <a:ln w="3492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pic>
        <p:nvPicPr>
          <p:cNvPr id="11" name="Imagen 10">
            <a:extLst>
              <a:ext uri="{FF2B5EF4-FFF2-40B4-BE49-F238E27FC236}">
                <a16:creationId xmlns:a16="http://schemas.microsoft.com/office/drawing/2014/main" id="{0D3A7DDB-1A4E-4676-8139-77FE9AD4DE5C}"/>
              </a:ext>
            </a:extLst>
          </p:cNvPr>
          <p:cNvPicPr>
            <a:picLocks noChangeAspect="1"/>
          </p:cNvPicPr>
          <p:nvPr/>
        </p:nvPicPr>
        <p:blipFill>
          <a:blip r:embed="rId3"/>
          <a:stretch>
            <a:fillRect/>
          </a:stretch>
        </p:blipFill>
        <p:spPr>
          <a:xfrm>
            <a:off x="177956" y="4497202"/>
            <a:ext cx="8456048" cy="1301339"/>
          </a:xfrm>
          <a:prstGeom prst="rect">
            <a:avLst/>
          </a:prstGeom>
        </p:spPr>
      </p:pic>
    </p:spTree>
    <p:extLst>
      <p:ext uri="{BB962C8B-B14F-4D97-AF65-F5344CB8AC3E}">
        <p14:creationId xmlns:p14="http://schemas.microsoft.com/office/powerpoint/2010/main" val="15472649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pic>
        <p:nvPicPr>
          <p:cNvPr id="6" name="Imagen 5">
            <a:extLst>
              <a:ext uri="{FF2B5EF4-FFF2-40B4-BE49-F238E27FC236}">
                <a16:creationId xmlns:a16="http://schemas.microsoft.com/office/drawing/2014/main" id="{C947182A-43FC-45D4-A6B9-2BE2E5E3791C}"/>
              </a:ext>
            </a:extLst>
          </p:cNvPr>
          <p:cNvPicPr>
            <a:picLocks noChangeAspect="1"/>
          </p:cNvPicPr>
          <p:nvPr/>
        </p:nvPicPr>
        <p:blipFill>
          <a:blip r:embed="rId2"/>
          <a:stretch>
            <a:fillRect/>
          </a:stretch>
        </p:blipFill>
        <p:spPr>
          <a:xfrm>
            <a:off x="0" y="129973"/>
            <a:ext cx="9144000" cy="6598054"/>
          </a:xfrm>
          <a:prstGeom prst="rect">
            <a:avLst/>
          </a:prstGeom>
        </p:spPr>
      </p:pic>
    </p:spTree>
    <p:extLst>
      <p:ext uri="{BB962C8B-B14F-4D97-AF65-F5344CB8AC3E}">
        <p14:creationId xmlns:p14="http://schemas.microsoft.com/office/powerpoint/2010/main" val="2820292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pic>
        <p:nvPicPr>
          <p:cNvPr id="6" name="Imagen 5">
            <a:extLst>
              <a:ext uri="{FF2B5EF4-FFF2-40B4-BE49-F238E27FC236}">
                <a16:creationId xmlns:a16="http://schemas.microsoft.com/office/drawing/2014/main" id="{2E548654-1640-4C65-87D5-EACE52A95CA3}"/>
              </a:ext>
            </a:extLst>
          </p:cNvPr>
          <p:cNvPicPr>
            <a:picLocks noChangeAspect="1"/>
          </p:cNvPicPr>
          <p:nvPr/>
        </p:nvPicPr>
        <p:blipFill>
          <a:blip r:embed="rId2"/>
          <a:stretch>
            <a:fillRect/>
          </a:stretch>
        </p:blipFill>
        <p:spPr>
          <a:xfrm>
            <a:off x="0" y="129973"/>
            <a:ext cx="9144000" cy="6598054"/>
          </a:xfrm>
          <a:prstGeom prst="rect">
            <a:avLst/>
          </a:prstGeom>
        </p:spPr>
      </p:pic>
    </p:spTree>
    <p:extLst>
      <p:ext uri="{BB962C8B-B14F-4D97-AF65-F5344CB8AC3E}">
        <p14:creationId xmlns:p14="http://schemas.microsoft.com/office/powerpoint/2010/main" val="3441199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6" name="Rectángulo 5">
            <a:extLst>
              <a:ext uri="{FF2B5EF4-FFF2-40B4-BE49-F238E27FC236}">
                <a16:creationId xmlns:a16="http://schemas.microsoft.com/office/drawing/2014/main" id="{2B840E02-DA13-42FA-BA99-8F2F67C63AF4}"/>
              </a:ext>
            </a:extLst>
          </p:cNvPr>
          <p:cNvSpPr/>
          <p:nvPr/>
        </p:nvSpPr>
        <p:spPr>
          <a:xfrm>
            <a:off x="344128" y="1022555"/>
            <a:ext cx="8563898" cy="4179606"/>
          </a:xfrm>
          <a:prstGeom prst="rect">
            <a:avLst/>
          </a:prstGeom>
        </p:spPr>
        <p:txBody>
          <a:bodyPr wrap="square">
            <a:spAutoFit/>
          </a:bodyPr>
          <a:lstStyle/>
          <a:p>
            <a:pPr>
              <a:lnSpc>
                <a:spcPct val="114000"/>
              </a:lnSpc>
            </a:pPr>
            <a:r>
              <a:rPr lang="es-ES" dirty="0">
                <a:solidFill>
                  <a:srgbClr val="C00000"/>
                </a:solidFill>
              </a:rPr>
              <a:t>76.4	Proyecto de refuerzo</a:t>
            </a:r>
          </a:p>
          <a:p>
            <a:pPr>
              <a:lnSpc>
                <a:spcPct val="114000"/>
              </a:lnSpc>
            </a:pPr>
            <a:endParaRPr lang="es-ES" dirty="0"/>
          </a:p>
          <a:p>
            <a:pPr>
              <a:lnSpc>
                <a:spcPct val="114000"/>
              </a:lnSpc>
            </a:pPr>
            <a:r>
              <a:rPr lang="es-ES" dirty="0"/>
              <a:t>La redacción de los proyectos de refuerzo seguirá, como criterio general, el siguiente orden, coherente con los principios establecidos en este Código Estructural:</a:t>
            </a:r>
          </a:p>
          <a:p>
            <a:pPr marL="800100" lvl="1" indent="-342900">
              <a:lnSpc>
                <a:spcPct val="114000"/>
              </a:lnSpc>
              <a:buFont typeface="+mj-lt"/>
              <a:buAutoNum type="alphaLcPeriod"/>
            </a:pPr>
            <a:r>
              <a:rPr lang="es-ES" b="1" dirty="0"/>
              <a:t>Inspección especial previa </a:t>
            </a:r>
            <a:r>
              <a:rPr lang="es-ES" dirty="0"/>
              <a:t>que, con carácter general, se habrá realizado antes de concluir en la necesidad de acometer un proyecto de refuerzo. Especialmente importante en este punto es </a:t>
            </a:r>
            <a:r>
              <a:rPr lang="es-ES" b="1" dirty="0"/>
              <a:t>valorar el nivel de seguridad</a:t>
            </a:r>
            <a:r>
              <a:rPr lang="es-ES" dirty="0"/>
              <a:t>, porque de éste depende el alcance y magnitud del refuerzo.</a:t>
            </a:r>
          </a:p>
          <a:p>
            <a:pPr marL="800100" lvl="1" indent="-342900">
              <a:lnSpc>
                <a:spcPct val="114000"/>
              </a:lnSpc>
              <a:buFont typeface="+mj-lt"/>
              <a:buAutoNum type="alphaLcPeriod"/>
            </a:pPr>
            <a:r>
              <a:rPr lang="es-ES" b="1" dirty="0"/>
              <a:t>Estudio de alternativas de refuerzo</a:t>
            </a:r>
            <a:r>
              <a:rPr lang="es-ES" dirty="0"/>
              <a:t>, con el fin de disponer de distintas posibilidades de refuerzo, con sus ventajas en inconvenientes, incluidas las fases de construcción y de mantenimiento posterior.</a:t>
            </a:r>
          </a:p>
          <a:p>
            <a:pPr marL="800100" lvl="1" indent="-342900">
              <a:lnSpc>
                <a:spcPct val="114000"/>
              </a:lnSpc>
              <a:buFont typeface="+mj-lt"/>
              <a:buAutoNum type="alphaLcPeriod"/>
            </a:pPr>
            <a:r>
              <a:rPr lang="es-ES" b="1" dirty="0"/>
              <a:t>Redacción</a:t>
            </a:r>
            <a:r>
              <a:rPr lang="es-ES" dirty="0"/>
              <a:t>, propiamente dicha, </a:t>
            </a:r>
            <a:r>
              <a:rPr lang="es-ES" b="1" dirty="0"/>
              <a:t>de los documentos del proyecto</a:t>
            </a:r>
            <a:r>
              <a:rPr lang="es-ES" dirty="0"/>
              <a:t>, cuyo carácter es ya relativamente convencional.</a:t>
            </a:r>
          </a:p>
        </p:txBody>
      </p:sp>
    </p:spTree>
    <p:extLst>
      <p:ext uri="{BB962C8B-B14F-4D97-AF65-F5344CB8AC3E}">
        <p14:creationId xmlns:p14="http://schemas.microsoft.com/office/powerpoint/2010/main" val="42565914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6" name="Rectángulo 5">
            <a:extLst>
              <a:ext uri="{FF2B5EF4-FFF2-40B4-BE49-F238E27FC236}">
                <a16:creationId xmlns:a16="http://schemas.microsoft.com/office/drawing/2014/main" id="{84C26638-C84F-4C58-B78C-0895BE526F0C}"/>
              </a:ext>
            </a:extLst>
          </p:cNvPr>
          <p:cNvSpPr/>
          <p:nvPr/>
        </p:nvSpPr>
        <p:spPr>
          <a:xfrm>
            <a:off x="363794" y="889843"/>
            <a:ext cx="8091947" cy="4801314"/>
          </a:xfrm>
          <a:prstGeom prst="rect">
            <a:avLst/>
          </a:prstGeom>
        </p:spPr>
        <p:txBody>
          <a:bodyPr wrap="square">
            <a:spAutoFit/>
          </a:bodyPr>
          <a:lstStyle/>
          <a:p>
            <a:r>
              <a:rPr lang="es-ES" dirty="0">
                <a:solidFill>
                  <a:srgbClr val="C00000"/>
                </a:solidFill>
              </a:rPr>
              <a:t>76.5	Plan de inspección y mantenimiento</a:t>
            </a:r>
          </a:p>
          <a:p>
            <a:endParaRPr lang="es-ES" dirty="0"/>
          </a:p>
          <a:p>
            <a:pPr marL="452438" indent="-452438">
              <a:buClr>
                <a:srgbClr val="C00000"/>
              </a:buClr>
              <a:buFont typeface="Wingdings" panose="05000000000000000000" pitchFamily="2" charset="2"/>
              <a:buChar char="q"/>
            </a:pPr>
            <a:r>
              <a:rPr lang="es-ES" dirty="0"/>
              <a:t>Con mención específica a:</a:t>
            </a:r>
          </a:p>
          <a:p>
            <a:pPr marL="717550" lvl="2" indent="-285750">
              <a:buClr>
                <a:srgbClr val="C00000"/>
              </a:buClr>
              <a:buSzPct val="150000"/>
              <a:buFont typeface="Arial" panose="020B0604020202020204" pitchFamily="34" charset="0"/>
              <a:buChar char="•"/>
            </a:pPr>
            <a:r>
              <a:rPr lang="es-ES" b="1" dirty="0"/>
              <a:t>La vida útil adicional prevista </a:t>
            </a:r>
            <a:r>
              <a:rPr lang="es-ES" dirty="0"/>
              <a:t>para la estructura reforzada en su conjunto y la de sus elementos parciales, en su caso;</a:t>
            </a:r>
          </a:p>
          <a:p>
            <a:pPr marL="717550" lvl="2" indent="-285750">
              <a:buClr>
                <a:srgbClr val="C00000"/>
              </a:buClr>
              <a:buSzPct val="150000"/>
              <a:buFont typeface="Arial" panose="020B0604020202020204" pitchFamily="34" charset="0"/>
              <a:buChar char="•"/>
            </a:pPr>
            <a:r>
              <a:rPr lang="es-ES" b="1" dirty="0"/>
              <a:t>La frecuencia deseable de las inspecciones </a:t>
            </a:r>
            <a:r>
              <a:rPr lang="es-ES" dirty="0"/>
              <a:t>de seguimiento de la estructura reforzada;</a:t>
            </a:r>
          </a:p>
          <a:p>
            <a:pPr marL="717550" lvl="2" indent="-285750">
              <a:buClr>
                <a:srgbClr val="C00000"/>
              </a:buClr>
              <a:buSzPct val="150000"/>
              <a:buFont typeface="Arial" panose="020B0604020202020204" pitchFamily="34" charset="0"/>
              <a:buChar char="•"/>
            </a:pPr>
            <a:r>
              <a:rPr lang="es-ES" dirty="0"/>
              <a:t>La necesidad, eventualmente, de disponer un </a:t>
            </a:r>
            <a:r>
              <a:rPr lang="es-ES" b="1" dirty="0"/>
              <a:t>sistema de auscultación de seguimiento;</a:t>
            </a:r>
          </a:p>
          <a:p>
            <a:pPr marL="717550" lvl="2" indent="-285750">
              <a:buClr>
                <a:srgbClr val="C00000"/>
              </a:buClr>
              <a:buSzPct val="150000"/>
              <a:buFont typeface="Arial" panose="020B0604020202020204" pitchFamily="34" charset="0"/>
              <a:buChar char="•"/>
            </a:pPr>
            <a:r>
              <a:rPr lang="es-ES" dirty="0"/>
              <a:t>Los criterios de inspección específicos que, en su caso, deban seguir los inspectores;</a:t>
            </a:r>
          </a:p>
          <a:p>
            <a:pPr marL="717550" lvl="2" indent="-285750">
              <a:buClr>
                <a:srgbClr val="C00000"/>
              </a:buClr>
              <a:buSzPct val="150000"/>
              <a:buFont typeface="Arial" panose="020B0604020202020204" pitchFamily="34" charset="0"/>
              <a:buChar char="•"/>
            </a:pPr>
            <a:r>
              <a:rPr lang="es-ES" b="1" dirty="0"/>
              <a:t>Las actuaciones de mantenimiento</a:t>
            </a:r>
            <a:r>
              <a:rPr lang="es-ES" dirty="0"/>
              <a:t> ordinario o especializado que, en su caso, deban realizarse.</a:t>
            </a:r>
          </a:p>
          <a:p>
            <a:pPr marL="452438" indent="-452438">
              <a:buClr>
                <a:srgbClr val="C00000"/>
              </a:buClr>
              <a:buFont typeface="Wingdings" panose="05000000000000000000" pitchFamily="2" charset="2"/>
              <a:buChar char="q"/>
            </a:pPr>
            <a:r>
              <a:rPr lang="es-ES" dirty="0"/>
              <a:t>Una vez concluidos los trabajos, la dirección facultativa será responsable de la </a:t>
            </a:r>
            <a:r>
              <a:rPr lang="es-ES" b="1" dirty="0"/>
              <a:t>redacción de un Programa de Inspección y mantenimiento </a:t>
            </a:r>
            <a:r>
              <a:rPr lang="es-ES" dirty="0"/>
              <a:t>que complete o actualice las previsiones del Plan de Inspección y mantenimiento incluido en el proyecto de reparación</a:t>
            </a:r>
          </a:p>
        </p:txBody>
      </p:sp>
    </p:spTree>
    <p:extLst>
      <p:ext uri="{BB962C8B-B14F-4D97-AF65-F5344CB8AC3E}">
        <p14:creationId xmlns:p14="http://schemas.microsoft.com/office/powerpoint/2010/main" val="18777564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3D73267-720C-4CB9-B3B0-2B4F03E8BCF3}"/>
              </a:ext>
            </a:extLst>
          </p:cNvPr>
          <p:cNvPicPr>
            <a:picLocks noChangeAspect="1"/>
          </p:cNvPicPr>
          <p:nvPr/>
        </p:nvPicPr>
        <p:blipFill>
          <a:blip r:embed="rId2"/>
          <a:stretch>
            <a:fillRect/>
          </a:stretch>
        </p:blipFill>
        <p:spPr>
          <a:xfrm>
            <a:off x="322625" y="733768"/>
            <a:ext cx="8498749" cy="5665833"/>
          </a:xfrm>
          <a:prstGeom prst="rect">
            <a:avLst/>
          </a:prstGeom>
        </p:spPr>
      </p:pic>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4" name="Rectángulo 3">
            <a:extLst>
              <a:ext uri="{FF2B5EF4-FFF2-40B4-BE49-F238E27FC236}">
                <a16:creationId xmlns:a16="http://schemas.microsoft.com/office/drawing/2014/main" id="{E6B7530A-8DBF-47EB-9206-E21943E989BC}"/>
              </a:ext>
            </a:extLst>
          </p:cNvPr>
          <p:cNvSpPr/>
          <p:nvPr/>
        </p:nvSpPr>
        <p:spPr>
          <a:xfrm>
            <a:off x="1022555" y="4122961"/>
            <a:ext cx="7492180" cy="707886"/>
          </a:xfrm>
          <a:prstGeom prst="rect">
            <a:avLst/>
          </a:prstGeom>
        </p:spPr>
        <p:txBody>
          <a:bodyPr wrap="square">
            <a:spAutoFit/>
          </a:bodyPr>
          <a:lstStyle/>
          <a:p>
            <a:r>
              <a:rPr lang="es-ES" sz="4000" b="1" dirty="0">
                <a:solidFill>
                  <a:srgbClr val="0070C0"/>
                </a:solidFill>
              </a:rPr>
              <a:t>DEMOLICIÓN Y DECONSTRUCCIÓN</a:t>
            </a:r>
          </a:p>
        </p:txBody>
      </p:sp>
    </p:spTree>
    <p:extLst>
      <p:ext uri="{BB962C8B-B14F-4D97-AF65-F5344CB8AC3E}">
        <p14:creationId xmlns:p14="http://schemas.microsoft.com/office/powerpoint/2010/main" val="731671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6" name="Rectángulo 5">
            <a:extLst>
              <a:ext uri="{FF2B5EF4-FFF2-40B4-BE49-F238E27FC236}">
                <a16:creationId xmlns:a16="http://schemas.microsoft.com/office/drawing/2014/main" id="{EC680BB8-1BE0-4262-A09C-A28ACC996203}"/>
              </a:ext>
            </a:extLst>
          </p:cNvPr>
          <p:cNvSpPr/>
          <p:nvPr/>
        </p:nvSpPr>
        <p:spPr>
          <a:xfrm>
            <a:off x="990600" y="1900887"/>
            <a:ext cx="7162799" cy="2585323"/>
          </a:xfrm>
          <a:prstGeom prst="rect">
            <a:avLst/>
          </a:prstGeom>
        </p:spPr>
        <p:txBody>
          <a:bodyPr wrap="square">
            <a:spAutoFit/>
          </a:bodyPr>
          <a:lstStyle/>
          <a:p>
            <a:r>
              <a:rPr lang="es-ES" dirty="0"/>
              <a:t>ARTÍCULO 77.  DEMOLICIÓN DE ESTRUCTURAS DE HORMIGÓN</a:t>
            </a:r>
          </a:p>
          <a:p>
            <a:r>
              <a:rPr lang="es-ES" dirty="0"/>
              <a:t>77.1.	Generalidades</a:t>
            </a:r>
          </a:p>
          <a:p>
            <a:r>
              <a:rPr lang="es-ES" dirty="0"/>
              <a:t>77.2.	Trabajos previos a la demolición de la estructura de hormigón</a:t>
            </a:r>
          </a:p>
          <a:p>
            <a:r>
              <a:rPr lang="es-ES" dirty="0"/>
              <a:t>77.3.	Proceso de demolición de la estructura</a:t>
            </a:r>
          </a:p>
          <a:p>
            <a:endParaRPr lang="es-ES" dirty="0"/>
          </a:p>
          <a:p>
            <a:r>
              <a:rPr lang="es-ES" dirty="0"/>
              <a:t>ARTÍCULO 78.  DECONSTRUCCIÓN DE ESTRUCTURAS DE HORMIGÓN</a:t>
            </a:r>
          </a:p>
          <a:p>
            <a:r>
              <a:rPr lang="es-ES" dirty="0"/>
              <a:t>78.1.	Generalidades</a:t>
            </a:r>
          </a:p>
          <a:p>
            <a:pPr marL="895350" indent="-895350"/>
            <a:r>
              <a:rPr lang="es-ES" dirty="0"/>
              <a:t>78.2.	Medidas adicionales para la deconstrucción de las estructuras de hormigón</a:t>
            </a:r>
          </a:p>
        </p:txBody>
      </p:sp>
    </p:spTree>
    <p:extLst>
      <p:ext uri="{BB962C8B-B14F-4D97-AF65-F5344CB8AC3E}">
        <p14:creationId xmlns:p14="http://schemas.microsoft.com/office/powerpoint/2010/main" val="23412334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6" name="Rectángulo 5">
            <a:extLst>
              <a:ext uri="{FF2B5EF4-FFF2-40B4-BE49-F238E27FC236}">
                <a16:creationId xmlns:a16="http://schemas.microsoft.com/office/drawing/2014/main" id="{EC680BB8-1BE0-4262-A09C-A28ACC996203}"/>
              </a:ext>
            </a:extLst>
          </p:cNvPr>
          <p:cNvSpPr/>
          <p:nvPr/>
        </p:nvSpPr>
        <p:spPr>
          <a:xfrm>
            <a:off x="732503" y="1409274"/>
            <a:ext cx="7162799" cy="1200329"/>
          </a:xfrm>
          <a:prstGeom prst="rect">
            <a:avLst/>
          </a:prstGeom>
        </p:spPr>
        <p:txBody>
          <a:bodyPr wrap="square">
            <a:spAutoFit/>
          </a:bodyPr>
          <a:lstStyle/>
          <a:p>
            <a:r>
              <a:rPr lang="es-ES" dirty="0"/>
              <a:t>ARTÍCULO 77.  DEMOLICIÓN DE ESTRUCTURAS DE HORMIGÓN</a:t>
            </a:r>
          </a:p>
          <a:p>
            <a:r>
              <a:rPr lang="es-ES" dirty="0"/>
              <a:t>77.1.	Generalidades</a:t>
            </a:r>
          </a:p>
          <a:p>
            <a:r>
              <a:rPr lang="es-ES" dirty="0"/>
              <a:t>77.2.	Trabajos previos a la demolición de la estructura de hormigón</a:t>
            </a:r>
          </a:p>
          <a:p>
            <a:r>
              <a:rPr lang="es-ES" dirty="0"/>
              <a:t>77.3.	Proceso de demolición de la estructura</a:t>
            </a:r>
          </a:p>
        </p:txBody>
      </p:sp>
    </p:spTree>
    <p:extLst>
      <p:ext uri="{BB962C8B-B14F-4D97-AF65-F5344CB8AC3E}">
        <p14:creationId xmlns:p14="http://schemas.microsoft.com/office/powerpoint/2010/main" val="28976069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6" name="Rectángulo 5">
            <a:extLst>
              <a:ext uri="{FF2B5EF4-FFF2-40B4-BE49-F238E27FC236}">
                <a16:creationId xmlns:a16="http://schemas.microsoft.com/office/drawing/2014/main" id="{DF2B4C82-3EE0-444A-B470-923E233FB4F2}"/>
              </a:ext>
            </a:extLst>
          </p:cNvPr>
          <p:cNvSpPr/>
          <p:nvPr/>
        </p:nvSpPr>
        <p:spPr>
          <a:xfrm>
            <a:off x="334297" y="826749"/>
            <a:ext cx="8455742" cy="659155"/>
          </a:xfrm>
          <a:prstGeom prst="rect">
            <a:avLst/>
          </a:prstGeom>
        </p:spPr>
        <p:txBody>
          <a:bodyPr wrap="square">
            <a:spAutoFit/>
          </a:bodyPr>
          <a:lstStyle/>
          <a:p>
            <a:pPr marL="74295" indent="-1152525">
              <a:spcAft>
                <a:spcPts val="0"/>
              </a:spcAft>
              <a:tabLst>
                <a:tab pos="1226185" algn="l"/>
              </a:tabLst>
            </a:pPr>
            <a:r>
              <a:rPr lang="es-ES" b="1" dirty="0">
                <a:solidFill>
                  <a:srgbClr val="C00000"/>
                </a:solidFill>
                <a:ea typeface="Lucida Sans" panose="020B0602030504020204" pitchFamily="34" charset="0"/>
              </a:rPr>
              <a:t>Artículo</a:t>
            </a:r>
            <a:r>
              <a:rPr lang="es-ES" b="1" spc="35" dirty="0">
                <a:solidFill>
                  <a:srgbClr val="C00000"/>
                </a:solidFill>
                <a:ea typeface="Lucida Sans" panose="020B0602030504020204" pitchFamily="34" charset="0"/>
              </a:rPr>
              <a:t> </a:t>
            </a:r>
            <a:r>
              <a:rPr lang="es-ES" b="1" spc="-5" dirty="0">
                <a:solidFill>
                  <a:srgbClr val="C00000"/>
                </a:solidFill>
                <a:ea typeface="Lucida Sans" panose="020B0602030504020204" pitchFamily="34" charset="0"/>
              </a:rPr>
              <a:t>77	</a:t>
            </a:r>
            <a:r>
              <a:rPr lang="es-ES" b="1" spc="-10" dirty="0">
                <a:solidFill>
                  <a:srgbClr val="C00000"/>
                </a:solidFill>
                <a:ea typeface="Lucida Sans" panose="020B0602030504020204" pitchFamily="34" charset="0"/>
              </a:rPr>
              <a:t>Demolición</a:t>
            </a:r>
            <a:r>
              <a:rPr lang="es-ES" b="1" spc="-270" dirty="0">
                <a:solidFill>
                  <a:srgbClr val="C00000"/>
                </a:solidFill>
                <a:ea typeface="Lucida Sans" panose="020B0602030504020204" pitchFamily="34" charset="0"/>
              </a:rPr>
              <a:t> </a:t>
            </a:r>
            <a:r>
              <a:rPr lang="es-ES" b="1" spc="-10" dirty="0">
                <a:solidFill>
                  <a:srgbClr val="C00000"/>
                </a:solidFill>
                <a:ea typeface="Lucida Sans" panose="020B0602030504020204" pitchFamily="34" charset="0"/>
              </a:rPr>
              <a:t>de</a:t>
            </a:r>
            <a:r>
              <a:rPr lang="es-ES" b="1" spc="-265" dirty="0">
                <a:solidFill>
                  <a:srgbClr val="C00000"/>
                </a:solidFill>
                <a:ea typeface="Lucida Sans" panose="020B0602030504020204" pitchFamily="34" charset="0"/>
              </a:rPr>
              <a:t> </a:t>
            </a:r>
            <a:r>
              <a:rPr lang="es-ES" b="1" spc="-10" dirty="0">
                <a:solidFill>
                  <a:srgbClr val="C00000"/>
                </a:solidFill>
                <a:ea typeface="Lucida Sans" panose="020B0602030504020204" pitchFamily="34" charset="0"/>
              </a:rPr>
              <a:t>estructur</a:t>
            </a:r>
            <a:r>
              <a:rPr lang="es-ES" b="1" spc="-5" dirty="0">
                <a:solidFill>
                  <a:srgbClr val="C00000"/>
                </a:solidFill>
                <a:ea typeface="Lucida Sans" panose="020B0602030504020204" pitchFamily="34" charset="0"/>
              </a:rPr>
              <a:t>as</a:t>
            </a:r>
            <a:r>
              <a:rPr lang="es-ES" b="1" spc="-270" dirty="0">
                <a:solidFill>
                  <a:srgbClr val="C00000"/>
                </a:solidFill>
                <a:ea typeface="Lucida Sans" panose="020B0602030504020204" pitchFamily="34" charset="0"/>
              </a:rPr>
              <a:t> </a:t>
            </a:r>
            <a:r>
              <a:rPr lang="es-ES" b="1" spc="-10" dirty="0">
                <a:solidFill>
                  <a:srgbClr val="C00000"/>
                </a:solidFill>
                <a:ea typeface="Lucida Sans" panose="020B0602030504020204" pitchFamily="34" charset="0"/>
              </a:rPr>
              <a:t>de</a:t>
            </a:r>
            <a:r>
              <a:rPr lang="es-ES" b="1" spc="-270" dirty="0">
                <a:solidFill>
                  <a:srgbClr val="C00000"/>
                </a:solidFill>
                <a:ea typeface="Lucida Sans" panose="020B0602030504020204" pitchFamily="34" charset="0"/>
              </a:rPr>
              <a:t> </a:t>
            </a:r>
            <a:r>
              <a:rPr lang="es-ES" b="1" spc="-10" dirty="0">
                <a:solidFill>
                  <a:srgbClr val="C00000"/>
                </a:solidFill>
                <a:ea typeface="Lucida Sans" panose="020B0602030504020204" pitchFamily="34" charset="0"/>
              </a:rPr>
              <a:t>hormigón</a:t>
            </a:r>
            <a:endParaRPr lang="es-ES" b="1" dirty="0">
              <a:solidFill>
                <a:srgbClr val="C00000"/>
              </a:solidFill>
              <a:ea typeface="Lucida Sans" panose="020B0602030504020204" pitchFamily="34" charset="0"/>
            </a:endParaRPr>
          </a:p>
          <a:p>
            <a:pPr>
              <a:spcBef>
                <a:spcPts val="55"/>
              </a:spcBef>
              <a:spcAft>
                <a:spcPts val="0"/>
              </a:spcAft>
            </a:pPr>
            <a:r>
              <a:rPr lang="en-US" i="1" dirty="0">
                <a:ea typeface="Trebuchet MS" panose="020B0603020202020204" pitchFamily="34" charset="0"/>
                <a:cs typeface="Trebuchet MS" panose="020B0603020202020204" pitchFamily="34" charset="0"/>
              </a:rPr>
              <a:t> </a:t>
            </a:r>
            <a:endParaRPr lang="es-ES" dirty="0">
              <a:ea typeface="Calibri" panose="020F0502020204030204" pitchFamily="34" charset="0"/>
              <a:cs typeface="Times New Roman" panose="02020603050405020304" pitchFamily="18" charset="0"/>
            </a:endParaRPr>
          </a:p>
        </p:txBody>
      </p:sp>
      <p:sp>
        <p:nvSpPr>
          <p:cNvPr id="7" name="Rectángulo 6">
            <a:extLst>
              <a:ext uri="{FF2B5EF4-FFF2-40B4-BE49-F238E27FC236}">
                <a16:creationId xmlns:a16="http://schemas.microsoft.com/office/drawing/2014/main" id="{8B621F33-B3A3-4EED-B1CD-C63B7D2B913F}"/>
              </a:ext>
            </a:extLst>
          </p:cNvPr>
          <p:cNvSpPr/>
          <p:nvPr/>
        </p:nvSpPr>
        <p:spPr>
          <a:xfrm>
            <a:off x="727587" y="1557618"/>
            <a:ext cx="7718323" cy="2308324"/>
          </a:xfrm>
          <a:prstGeom prst="rect">
            <a:avLst/>
          </a:prstGeom>
        </p:spPr>
        <p:txBody>
          <a:bodyPr wrap="square">
            <a:spAutoFit/>
          </a:bodyPr>
          <a:lstStyle/>
          <a:p>
            <a:r>
              <a:rPr lang="es-ES" b="1" dirty="0"/>
              <a:t>DEMOLICIÓN</a:t>
            </a:r>
            <a:r>
              <a:rPr lang="es-ES" dirty="0"/>
              <a:t> de una estructura de hormigón el </a:t>
            </a:r>
            <a:r>
              <a:rPr lang="es-ES" b="1" dirty="0"/>
              <a:t>conjunto de procesos </a:t>
            </a:r>
            <a:r>
              <a:rPr lang="es-ES" dirty="0"/>
              <a:t>de desmontaje o desmantelamiento de la estructura, en su totalidad o de una parte de misma, por decisión de la propiedad y como consecuencia de la </a:t>
            </a:r>
            <a:r>
              <a:rPr lang="es-ES" b="1" dirty="0"/>
              <a:t>finalización</a:t>
            </a:r>
            <a:r>
              <a:rPr lang="es-ES" dirty="0"/>
              <a:t> de su vida de servicio.</a:t>
            </a:r>
          </a:p>
          <a:p>
            <a:endParaRPr lang="es-ES" dirty="0"/>
          </a:p>
          <a:p>
            <a:r>
              <a:rPr lang="es-ES" dirty="0"/>
              <a:t>La </a:t>
            </a:r>
            <a:r>
              <a:rPr lang="es-ES" b="1" dirty="0"/>
              <a:t>propiedad</a:t>
            </a:r>
            <a:r>
              <a:rPr lang="es-ES" dirty="0"/>
              <a:t> será responsable de disponer de un </a:t>
            </a:r>
            <a:r>
              <a:rPr lang="es-ES" b="1" dirty="0"/>
              <a:t>proyecto específico </a:t>
            </a:r>
            <a:r>
              <a:rPr lang="es-ES" dirty="0"/>
              <a:t>para las actividades de demolición, siempre que se den cualquiera de las siguientes circunstancias:</a:t>
            </a:r>
          </a:p>
        </p:txBody>
      </p:sp>
    </p:spTree>
    <p:extLst>
      <p:ext uri="{BB962C8B-B14F-4D97-AF65-F5344CB8AC3E}">
        <p14:creationId xmlns:p14="http://schemas.microsoft.com/office/powerpoint/2010/main" val="27707539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6" name="Rectángulo 5">
            <a:extLst>
              <a:ext uri="{FF2B5EF4-FFF2-40B4-BE49-F238E27FC236}">
                <a16:creationId xmlns:a16="http://schemas.microsoft.com/office/drawing/2014/main" id="{DF2B4C82-3EE0-444A-B470-923E233FB4F2}"/>
              </a:ext>
            </a:extLst>
          </p:cNvPr>
          <p:cNvSpPr/>
          <p:nvPr/>
        </p:nvSpPr>
        <p:spPr>
          <a:xfrm>
            <a:off x="334297" y="826749"/>
            <a:ext cx="8455742" cy="3164969"/>
          </a:xfrm>
          <a:prstGeom prst="rect">
            <a:avLst/>
          </a:prstGeom>
        </p:spPr>
        <p:txBody>
          <a:bodyPr wrap="square">
            <a:spAutoFit/>
          </a:bodyPr>
          <a:lstStyle/>
          <a:p>
            <a:pPr marL="74295" indent="-1152525">
              <a:spcAft>
                <a:spcPts val="0"/>
              </a:spcAft>
              <a:tabLst>
                <a:tab pos="1226185" algn="l"/>
              </a:tabLst>
            </a:pPr>
            <a:r>
              <a:rPr lang="es-ES" b="1" dirty="0">
                <a:solidFill>
                  <a:srgbClr val="C00000"/>
                </a:solidFill>
                <a:ea typeface="Lucida Sans" panose="020B0602030504020204" pitchFamily="34" charset="0"/>
              </a:rPr>
              <a:t>Artículo</a:t>
            </a:r>
            <a:r>
              <a:rPr lang="es-ES" b="1" spc="35" dirty="0">
                <a:solidFill>
                  <a:srgbClr val="C00000"/>
                </a:solidFill>
                <a:ea typeface="Lucida Sans" panose="020B0602030504020204" pitchFamily="34" charset="0"/>
              </a:rPr>
              <a:t> </a:t>
            </a:r>
            <a:r>
              <a:rPr lang="es-ES" b="1" spc="-5" dirty="0">
                <a:solidFill>
                  <a:srgbClr val="C00000"/>
                </a:solidFill>
                <a:ea typeface="Lucida Sans" panose="020B0602030504020204" pitchFamily="34" charset="0"/>
              </a:rPr>
              <a:t>77	</a:t>
            </a:r>
            <a:r>
              <a:rPr lang="es-ES" b="1" spc="-10" dirty="0">
                <a:solidFill>
                  <a:srgbClr val="C00000"/>
                </a:solidFill>
                <a:ea typeface="Lucida Sans" panose="020B0602030504020204" pitchFamily="34" charset="0"/>
              </a:rPr>
              <a:t>Demolición</a:t>
            </a:r>
            <a:r>
              <a:rPr lang="es-ES" b="1" spc="-270" dirty="0">
                <a:solidFill>
                  <a:srgbClr val="C00000"/>
                </a:solidFill>
                <a:ea typeface="Lucida Sans" panose="020B0602030504020204" pitchFamily="34" charset="0"/>
              </a:rPr>
              <a:t> </a:t>
            </a:r>
            <a:r>
              <a:rPr lang="es-ES" b="1" spc="-10" dirty="0">
                <a:solidFill>
                  <a:srgbClr val="C00000"/>
                </a:solidFill>
                <a:ea typeface="Lucida Sans" panose="020B0602030504020204" pitchFamily="34" charset="0"/>
              </a:rPr>
              <a:t>de</a:t>
            </a:r>
            <a:r>
              <a:rPr lang="es-ES" b="1" spc="-265" dirty="0">
                <a:solidFill>
                  <a:srgbClr val="C00000"/>
                </a:solidFill>
                <a:ea typeface="Lucida Sans" panose="020B0602030504020204" pitchFamily="34" charset="0"/>
              </a:rPr>
              <a:t> </a:t>
            </a:r>
            <a:r>
              <a:rPr lang="es-ES" b="1" spc="-10" dirty="0">
                <a:solidFill>
                  <a:srgbClr val="C00000"/>
                </a:solidFill>
                <a:ea typeface="Lucida Sans" panose="020B0602030504020204" pitchFamily="34" charset="0"/>
              </a:rPr>
              <a:t>estructur</a:t>
            </a:r>
            <a:r>
              <a:rPr lang="es-ES" b="1" spc="-5" dirty="0">
                <a:solidFill>
                  <a:srgbClr val="C00000"/>
                </a:solidFill>
                <a:ea typeface="Lucida Sans" panose="020B0602030504020204" pitchFamily="34" charset="0"/>
              </a:rPr>
              <a:t>as</a:t>
            </a:r>
            <a:r>
              <a:rPr lang="es-ES" b="1" spc="-270" dirty="0">
                <a:solidFill>
                  <a:srgbClr val="C00000"/>
                </a:solidFill>
                <a:ea typeface="Lucida Sans" panose="020B0602030504020204" pitchFamily="34" charset="0"/>
              </a:rPr>
              <a:t> </a:t>
            </a:r>
            <a:r>
              <a:rPr lang="es-ES" b="1" spc="-10" dirty="0">
                <a:solidFill>
                  <a:srgbClr val="C00000"/>
                </a:solidFill>
                <a:ea typeface="Lucida Sans" panose="020B0602030504020204" pitchFamily="34" charset="0"/>
              </a:rPr>
              <a:t>de</a:t>
            </a:r>
            <a:r>
              <a:rPr lang="es-ES" b="1" spc="-270" dirty="0">
                <a:solidFill>
                  <a:srgbClr val="C00000"/>
                </a:solidFill>
                <a:ea typeface="Lucida Sans" panose="020B0602030504020204" pitchFamily="34" charset="0"/>
              </a:rPr>
              <a:t> </a:t>
            </a:r>
            <a:r>
              <a:rPr lang="es-ES" b="1" spc="-10" dirty="0">
                <a:solidFill>
                  <a:srgbClr val="C00000"/>
                </a:solidFill>
                <a:ea typeface="Lucida Sans" panose="020B0602030504020204" pitchFamily="34" charset="0"/>
              </a:rPr>
              <a:t>hormigón</a:t>
            </a:r>
            <a:endParaRPr lang="es-ES" b="1" dirty="0">
              <a:solidFill>
                <a:srgbClr val="C00000"/>
              </a:solidFill>
              <a:ea typeface="Lucida Sans" panose="020B0602030504020204" pitchFamily="34" charset="0"/>
            </a:endParaRPr>
          </a:p>
          <a:p>
            <a:pPr>
              <a:spcBef>
                <a:spcPts val="55"/>
              </a:spcBef>
              <a:spcAft>
                <a:spcPts val="0"/>
              </a:spcAft>
            </a:pPr>
            <a:r>
              <a:rPr lang="en-US" i="1" dirty="0">
                <a:ea typeface="Trebuchet MS" panose="020B0603020202020204" pitchFamily="34" charset="0"/>
                <a:cs typeface="Trebuchet MS" panose="020B0603020202020204" pitchFamily="34" charset="0"/>
              </a:rPr>
              <a:t> </a:t>
            </a:r>
          </a:p>
          <a:p>
            <a:pPr marL="452438"/>
            <a:r>
              <a:rPr lang="es-ES" dirty="0"/>
              <a:t>Circunstancias:</a:t>
            </a:r>
          </a:p>
          <a:p>
            <a:pPr marL="1200150" lvl="2" indent="-285750">
              <a:buFont typeface="Calibri" panose="020F0502020204030204" pitchFamily="34" charset="0"/>
              <a:buChar char="−"/>
            </a:pPr>
            <a:r>
              <a:rPr lang="es-ES" dirty="0"/>
              <a:t>se trate de la demolición de una estructura como consecuencia de un accidente, incendio </a:t>
            </a:r>
            <a:r>
              <a:rPr lang="en-US" dirty="0"/>
              <a:t>o </a:t>
            </a:r>
            <a:r>
              <a:rPr lang="en-US" dirty="0" err="1"/>
              <a:t>sismo</a:t>
            </a:r>
            <a:r>
              <a:rPr lang="en-US" dirty="0"/>
              <a:t>;</a:t>
            </a:r>
            <a:endParaRPr lang="es-ES" dirty="0"/>
          </a:p>
          <a:p>
            <a:pPr marL="1200150" lvl="2" indent="-285750">
              <a:buFont typeface="Calibri" panose="020F0502020204030204" pitchFamily="34" charset="0"/>
              <a:buChar char="−"/>
            </a:pPr>
            <a:r>
              <a:rPr lang="es-ES" dirty="0"/>
              <a:t>se trate de la demolición de una estructura que incluya elementos a flexión con luces de más de 10 m, o con elementos verticales a compresión con alturas entre niveles superiores a 10 m;</a:t>
            </a:r>
          </a:p>
          <a:p>
            <a:pPr marL="1200150" lvl="2" indent="-285750">
              <a:buFont typeface="Calibri" panose="020F0502020204030204" pitchFamily="34" charset="0"/>
              <a:buChar char="−"/>
            </a:pPr>
            <a:r>
              <a:rPr lang="es-ES" dirty="0"/>
              <a:t>en cualquier caso, cuando se trate de estructura de hormigón pretensado; y</a:t>
            </a:r>
          </a:p>
          <a:p>
            <a:pPr marL="1200150" lvl="2" indent="-285750">
              <a:buFont typeface="Calibri" panose="020F0502020204030204" pitchFamily="34" charset="0"/>
              <a:buChar char="−"/>
            </a:pPr>
            <a:r>
              <a:rPr lang="es-ES" dirty="0"/>
              <a:t>en cualquier caso, cuando se vaya a emplear explosivos.</a:t>
            </a:r>
          </a:p>
          <a:p>
            <a:pPr>
              <a:spcBef>
                <a:spcPts val="55"/>
              </a:spcBef>
              <a:spcAft>
                <a:spcPts val="0"/>
              </a:spcAft>
            </a:pPr>
            <a:endParaRPr lang="es-ES"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62784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6" name="Rectángulo 5">
            <a:extLst>
              <a:ext uri="{FF2B5EF4-FFF2-40B4-BE49-F238E27FC236}">
                <a16:creationId xmlns:a16="http://schemas.microsoft.com/office/drawing/2014/main" id="{DF2B4C82-3EE0-444A-B470-923E233FB4F2}"/>
              </a:ext>
            </a:extLst>
          </p:cNvPr>
          <p:cNvSpPr/>
          <p:nvPr/>
        </p:nvSpPr>
        <p:spPr>
          <a:xfrm>
            <a:off x="334297" y="826749"/>
            <a:ext cx="8455742" cy="2056973"/>
          </a:xfrm>
          <a:prstGeom prst="rect">
            <a:avLst/>
          </a:prstGeom>
        </p:spPr>
        <p:txBody>
          <a:bodyPr wrap="square">
            <a:spAutoFit/>
          </a:bodyPr>
          <a:lstStyle/>
          <a:p>
            <a:pPr marL="74295" indent="-1152525">
              <a:spcAft>
                <a:spcPts val="0"/>
              </a:spcAft>
              <a:tabLst>
                <a:tab pos="1226185" algn="l"/>
              </a:tabLst>
            </a:pPr>
            <a:r>
              <a:rPr lang="es-ES" b="1" dirty="0">
                <a:solidFill>
                  <a:srgbClr val="C00000"/>
                </a:solidFill>
                <a:ea typeface="Lucida Sans" panose="020B0602030504020204" pitchFamily="34" charset="0"/>
              </a:rPr>
              <a:t>Artículo</a:t>
            </a:r>
            <a:r>
              <a:rPr lang="es-ES" b="1" spc="35" dirty="0">
                <a:solidFill>
                  <a:srgbClr val="C00000"/>
                </a:solidFill>
                <a:ea typeface="Lucida Sans" panose="020B0602030504020204" pitchFamily="34" charset="0"/>
              </a:rPr>
              <a:t> </a:t>
            </a:r>
            <a:r>
              <a:rPr lang="es-ES" b="1" spc="-5" dirty="0">
                <a:solidFill>
                  <a:srgbClr val="C00000"/>
                </a:solidFill>
                <a:ea typeface="Lucida Sans" panose="020B0602030504020204" pitchFamily="34" charset="0"/>
              </a:rPr>
              <a:t>77	</a:t>
            </a:r>
            <a:r>
              <a:rPr lang="es-ES" b="1" spc="-10" dirty="0">
                <a:solidFill>
                  <a:srgbClr val="C00000"/>
                </a:solidFill>
                <a:ea typeface="Lucida Sans" panose="020B0602030504020204" pitchFamily="34" charset="0"/>
              </a:rPr>
              <a:t>Demolición</a:t>
            </a:r>
            <a:r>
              <a:rPr lang="es-ES" b="1" spc="-270" dirty="0">
                <a:solidFill>
                  <a:srgbClr val="C00000"/>
                </a:solidFill>
                <a:ea typeface="Lucida Sans" panose="020B0602030504020204" pitchFamily="34" charset="0"/>
              </a:rPr>
              <a:t> </a:t>
            </a:r>
            <a:r>
              <a:rPr lang="es-ES" b="1" spc="-10" dirty="0">
                <a:solidFill>
                  <a:srgbClr val="C00000"/>
                </a:solidFill>
                <a:ea typeface="Lucida Sans" panose="020B0602030504020204" pitchFamily="34" charset="0"/>
              </a:rPr>
              <a:t>de</a:t>
            </a:r>
            <a:r>
              <a:rPr lang="es-ES" b="1" spc="-265" dirty="0">
                <a:solidFill>
                  <a:srgbClr val="C00000"/>
                </a:solidFill>
                <a:ea typeface="Lucida Sans" panose="020B0602030504020204" pitchFamily="34" charset="0"/>
              </a:rPr>
              <a:t> </a:t>
            </a:r>
            <a:r>
              <a:rPr lang="es-ES" b="1" spc="-10" dirty="0">
                <a:solidFill>
                  <a:srgbClr val="C00000"/>
                </a:solidFill>
                <a:ea typeface="Lucida Sans" panose="020B0602030504020204" pitchFamily="34" charset="0"/>
              </a:rPr>
              <a:t>estructur</a:t>
            </a:r>
            <a:r>
              <a:rPr lang="es-ES" b="1" spc="-5" dirty="0">
                <a:solidFill>
                  <a:srgbClr val="C00000"/>
                </a:solidFill>
                <a:ea typeface="Lucida Sans" panose="020B0602030504020204" pitchFamily="34" charset="0"/>
              </a:rPr>
              <a:t>as</a:t>
            </a:r>
            <a:r>
              <a:rPr lang="es-ES" b="1" spc="-270" dirty="0">
                <a:solidFill>
                  <a:srgbClr val="C00000"/>
                </a:solidFill>
                <a:ea typeface="Lucida Sans" panose="020B0602030504020204" pitchFamily="34" charset="0"/>
              </a:rPr>
              <a:t> </a:t>
            </a:r>
            <a:r>
              <a:rPr lang="es-ES" b="1" spc="-10" dirty="0">
                <a:solidFill>
                  <a:srgbClr val="C00000"/>
                </a:solidFill>
                <a:ea typeface="Lucida Sans" panose="020B0602030504020204" pitchFamily="34" charset="0"/>
              </a:rPr>
              <a:t>de</a:t>
            </a:r>
            <a:r>
              <a:rPr lang="es-ES" b="1" spc="-270" dirty="0">
                <a:solidFill>
                  <a:srgbClr val="C00000"/>
                </a:solidFill>
                <a:ea typeface="Lucida Sans" panose="020B0602030504020204" pitchFamily="34" charset="0"/>
              </a:rPr>
              <a:t> </a:t>
            </a:r>
            <a:r>
              <a:rPr lang="es-ES" b="1" spc="-10" dirty="0">
                <a:solidFill>
                  <a:srgbClr val="C00000"/>
                </a:solidFill>
                <a:ea typeface="Lucida Sans" panose="020B0602030504020204" pitchFamily="34" charset="0"/>
              </a:rPr>
              <a:t>hormigón</a:t>
            </a:r>
            <a:endParaRPr lang="es-ES" b="1" dirty="0">
              <a:solidFill>
                <a:srgbClr val="C00000"/>
              </a:solidFill>
              <a:ea typeface="Lucida Sans" panose="020B0602030504020204" pitchFamily="34" charset="0"/>
            </a:endParaRPr>
          </a:p>
          <a:p>
            <a:pPr>
              <a:spcBef>
                <a:spcPts val="55"/>
              </a:spcBef>
              <a:spcAft>
                <a:spcPts val="0"/>
              </a:spcAft>
            </a:pPr>
            <a:r>
              <a:rPr lang="en-US" i="1" dirty="0">
                <a:ea typeface="Trebuchet MS" panose="020B0603020202020204" pitchFamily="34" charset="0"/>
                <a:cs typeface="Trebuchet MS" panose="020B0603020202020204" pitchFamily="34" charset="0"/>
              </a:rPr>
              <a:t> </a:t>
            </a:r>
          </a:p>
          <a:p>
            <a:pPr marL="452438"/>
            <a:r>
              <a:rPr lang="es-ES" sz="2000" dirty="0"/>
              <a:t>Circunstancias</a:t>
            </a:r>
            <a:r>
              <a:rPr lang="es-ES" sz="2400" dirty="0"/>
              <a:t>:</a:t>
            </a:r>
          </a:p>
          <a:p>
            <a:pPr marL="1200150" lvl="2" indent="-285750">
              <a:buFont typeface="Calibri" panose="020F0502020204030204" pitchFamily="34" charset="0"/>
              <a:buChar char="−"/>
            </a:pPr>
            <a:r>
              <a:rPr lang="es-ES" sz="2000" dirty="0"/>
              <a:t>se trate de la demolición de una estructura como consecuencia de un accidente, incendio </a:t>
            </a:r>
            <a:r>
              <a:rPr lang="en-US" sz="2000" dirty="0"/>
              <a:t>o </a:t>
            </a:r>
            <a:r>
              <a:rPr lang="en-US" sz="2000" dirty="0" err="1"/>
              <a:t>sismo</a:t>
            </a:r>
            <a:r>
              <a:rPr lang="en-US" sz="2400" dirty="0"/>
              <a:t>;</a:t>
            </a:r>
            <a:endParaRPr lang="es-ES" sz="2400" dirty="0"/>
          </a:p>
          <a:p>
            <a:pPr>
              <a:spcBef>
                <a:spcPts val="55"/>
              </a:spcBef>
              <a:spcAft>
                <a:spcPts val="0"/>
              </a:spcAft>
            </a:pPr>
            <a:endParaRPr lang="es-ES" dirty="0">
              <a:ea typeface="Calibri" panose="020F0502020204030204" pitchFamily="34" charset="0"/>
              <a:cs typeface="Times New Roman" panose="02020603050405020304" pitchFamily="18" charset="0"/>
            </a:endParaRPr>
          </a:p>
        </p:txBody>
      </p:sp>
      <p:pic>
        <p:nvPicPr>
          <p:cNvPr id="10" name="Imagen 9">
            <a:extLst>
              <a:ext uri="{FF2B5EF4-FFF2-40B4-BE49-F238E27FC236}">
                <a16:creationId xmlns:a16="http://schemas.microsoft.com/office/drawing/2014/main" id="{A6050162-6B74-41DA-BBFB-976A27134B17}"/>
              </a:ext>
            </a:extLst>
          </p:cNvPr>
          <p:cNvPicPr>
            <a:picLocks noChangeAspect="1"/>
          </p:cNvPicPr>
          <p:nvPr/>
        </p:nvPicPr>
        <p:blipFill>
          <a:blip r:embed="rId2"/>
          <a:stretch>
            <a:fillRect/>
          </a:stretch>
        </p:blipFill>
        <p:spPr>
          <a:xfrm>
            <a:off x="5542735" y="3974279"/>
            <a:ext cx="3483279" cy="2317964"/>
          </a:xfrm>
          <a:prstGeom prst="rect">
            <a:avLst/>
          </a:prstGeom>
        </p:spPr>
      </p:pic>
      <p:pic>
        <p:nvPicPr>
          <p:cNvPr id="11" name="Imagen 10">
            <a:extLst>
              <a:ext uri="{FF2B5EF4-FFF2-40B4-BE49-F238E27FC236}">
                <a16:creationId xmlns:a16="http://schemas.microsoft.com/office/drawing/2014/main" id="{47243815-D5D0-4543-8F45-4C095B9A3DC4}"/>
              </a:ext>
            </a:extLst>
          </p:cNvPr>
          <p:cNvPicPr>
            <a:picLocks noChangeAspect="1"/>
          </p:cNvPicPr>
          <p:nvPr/>
        </p:nvPicPr>
        <p:blipFill>
          <a:blip r:embed="rId3"/>
          <a:stretch>
            <a:fillRect/>
          </a:stretch>
        </p:blipFill>
        <p:spPr>
          <a:xfrm>
            <a:off x="117986" y="2576484"/>
            <a:ext cx="3442647" cy="1935827"/>
          </a:xfrm>
          <a:prstGeom prst="rect">
            <a:avLst/>
          </a:prstGeom>
        </p:spPr>
      </p:pic>
      <p:pic>
        <p:nvPicPr>
          <p:cNvPr id="7" name="Imagen 6">
            <a:extLst>
              <a:ext uri="{FF2B5EF4-FFF2-40B4-BE49-F238E27FC236}">
                <a16:creationId xmlns:a16="http://schemas.microsoft.com/office/drawing/2014/main" id="{30BB0DF4-6B63-4864-8424-CC1B060182F5}"/>
              </a:ext>
            </a:extLst>
          </p:cNvPr>
          <p:cNvPicPr>
            <a:picLocks noChangeAspect="1"/>
          </p:cNvPicPr>
          <p:nvPr/>
        </p:nvPicPr>
        <p:blipFill>
          <a:blip r:embed="rId4"/>
          <a:stretch>
            <a:fillRect/>
          </a:stretch>
        </p:blipFill>
        <p:spPr>
          <a:xfrm>
            <a:off x="3509387" y="3040370"/>
            <a:ext cx="2125225" cy="2593494"/>
          </a:xfrm>
          <a:prstGeom prst="rect">
            <a:avLst/>
          </a:prstGeom>
        </p:spPr>
      </p:pic>
    </p:spTree>
    <p:extLst>
      <p:ext uri="{BB962C8B-B14F-4D97-AF65-F5344CB8AC3E}">
        <p14:creationId xmlns:p14="http://schemas.microsoft.com/office/powerpoint/2010/main" val="1084874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6" name="Rectángulo 5">
            <a:extLst>
              <a:ext uri="{FF2B5EF4-FFF2-40B4-BE49-F238E27FC236}">
                <a16:creationId xmlns:a16="http://schemas.microsoft.com/office/drawing/2014/main" id="{15BEB518-3320-4E6F-BB5C-9A6F02A28E1C}"/>
              </a:ext>
            </a:extLst>
          </p:cNvPr>
          <p:cNvSpPr/>
          <p:nvPr/>
        </p:nvSpPr>
        <p:spPr>
          <a:xfrm>
            <a:off x="594851" y="1685408"/>
            <a:ext cx="7954297" cy="2031325"/>
          </a:xfrm>
          <a:prstGeom prst="rect">
            <a:avLst/>
          </a:prstGeom>
        </p:spPr>
        <p:txBody>
          <a:bodyPr wrap="square">
            <a:spAutoFit/>
          </a:bodyPr>
          <a:lstStyle/>
          <a:p>
            <a:r>
              <a:rPr lang="es-ES" b="1" dirty="0">
                <a:solidFill>
                  <a:srgbClr val="006580"/>
                </a:solidFill>
              </a:rPr>
              <a:t>ARTÍCULO 24.  CRITERIOS GENERALES PARA EL MANTENIMIENTO DE LAS ESTRUCTURAS</a:t>
            </a:r>
            <a:endParaRPr lang="es-ES" dirty="0"/>
          </a:p>
          <a:p>
            <a:r>
              <a:rPr lang="es-ES" dirty="0"/>
              <a:t>24.1.	Definición de mantenimiento	</a:t>
            </a:r>
          </a:p>
          <a:p>
            <a:r>
              <a:rPr lang="es-ES" dirty="0">
                <a:solidFill>
                  <a:srgbClr val="0000FF"/>
                </a:solidFill>
              </a:rPr>
              <a:t>24.2.</a:t>
            </a:r>
            <a:r>
              <a:rPr lang="es-ES" dirty="0"/>
              <a:t>	</a:t>
            </a:r>
            <a:r>
              <a:rPr lang="es-ES" dirty="0">
                <a:solidFill>
                  <a:srgbClr val="0000FF"/>
                </a:solidFill>
              </a:rPr>
              <a:t>Estrategia de mantenimiento</a:t>
            </a:r>
            <a:r>
              <a:rPr lang="es-ES" dirty="0"/>
              <a:t>	</a:t>
            </a:r>
          </a:p>
          <a:p>
            <a:r>
              <a:rPr lang="es-ES" dirty="0"/>
              <a:t>24.3.	Plan de mantenimiento	</a:t>
            </a:r>
          </a:p>
          <a:p>
            <a:r>
              <a:rPr lang="es-ES" b="1" dirty="0">
                <a:solidFill>
                  <a:srgbClr val="C00000"/>
                </a:solidFill>
              </a:rPr>
              <a:t>24.4.	Plan de mantenimiento tras el fin de obra</a:t>
            </a:r>
          </a:p>
          <a:p>
            <a:endParaRPr lang="es-ES" dirty="0"/>
          </a:p>
        </p:txBody>
      </p:sp>
      <p:sp>
        <p:nvSpPr>
          <p:cNvPr id="4" name="Flecha: a la derecha 3">
            <a:extLst>
              <a:ext uri="{FF2B5EF4-FFF2-40B4-BE49-F238E27FC236}">
                <a16:creationId xmlns:a16="http://schemas.microsoft.com/office/drawing/2014/main" id="{EEB2FC46-7CFD-4504-B463-C2C0E4F6E49B}"/>
              </a:ext>
            </a:extLst>
          </p:cNvPr>
          <p:cNvSpPr/>
          <p:nvPr/>
        </p:nvSpPr>
        <p:spPr>
          <a:xfrm>
            <a:off x="5181600" y="2547549"/>
            <a:ext cx="2654710" cy="3338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3B2A137B-A4F2-42DD-9D77-427B2984CB86}"/>
              </a:ext>
            </a:extLst>
          </p:cNvPr>
          <p:cNvSpPr txBox="1"/>
          <p:nvPr/>
        </p:nvSpPr>
        <p:spPr>
          <a:xfrm>
            <a:off x="7993626" y="2391319"/>
            <a:ext cx="1012722" cy="646331"/>
          </a:xfrm>
          <a:prstGeom prst="rect">
            <a:avLst/>
          </a:prstGeom>
          <a:noFill/>
        </p:spPr>
        <p:txBody>
          <a:bodyPr wrap="square" rtlCol="0">
            <a:spAutoFit/>
          </a:bodyPr>
          <a:lstStyle/>
          <a:p>
            <a:r>
              <a:rPr lang="es-ES" dirty="0">
                <a:solidFill>
                  <a:srgbClr val="00B050"/>
                </a:solidFill>
              </a:rPr>
              <a:t>EHE-08</a:t>
            </a:r>
          </a:p>
          <a:p>
            <a:r>
              <a:rPr lang="es-ES" dirty="0">
                <a:solidFill>
                  <a:srgbClr val="00B050"/>
                </a:solidFill>
              </a:rPr>
              <a:t>Art. 103</a:t>
            </a:r>
          </a:p>
        </p:txBody>
      </p:sp>
      <p:sp>
        <p:nvSpPr>
          <p:cNvPr id="9" name="Cerrar llave 8">
            <a:extLst>
              <a:ext uri="{FF2B5EF4-FFF2-40B4-BE49-F238E27FC236}">
                <a16:creationId xmlns:a16="http://schemas.microsoft.com/office/drawing/2014/main" id="{6B7D97B1-2196-4C16-AA0C-6417106A21E3}"/>
              </a:ext>
            </a:extLst>
          </p:cNvPr>
          <p:cNvSpPr/>
          <p:nvPr/>
        </p:nvSpPr>
        <p:spPr>
          <a:xfrm>
            <a:off x="4277031" y="2318324"/>
            <a:ext cx="589936" cy="792321"/>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17395191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6" name="Rectángulo 5">
            <a:extLst>
              <a:ext uri="{FF2B5EF4-FFF2-40B4-BE49-F238E27FC236}">
                <a16:creationId xmlns:a16="http://schemas.microsoft.com/office/drawing/2014/main" id="{DF2B4C82-3EE0-444A-B470-923E233FB4F2}"/>
              </a:ext>
            </a:extLst>
          </p:cNvPr>
          <p:cNvSpPr/>
          <p:nvPr/>
        </p:nvSpPr>
        <p:spPr>
          <a:xfrm>
            <a:off x="334297" y="826749"/>
            <a:ext cx="8455742" cy="2056973"/>
          </a:xfrm>
          <a:prstGeom prst="rect">
            <a:avLst/>
          </a:prstGeom>
        </p:spPr>
        <p:txBody>
          <a:bodyPr wrap="square">
            <a:spAutoFit/>
          </a:bodyPr>
          <a:lstStyle/>
          <a:p>
            <a:pPr marL="74295" indent="-1152525">
              <a:spcAft>
                <a:spcPts val="0"/>
              </a:spcAft>
              <a:tabLst>
                <a:tab pos="1226185" algn="l"/>
              </a:tabLst>
            </a:pPr>
            <a:r>
              <a:rPr lang="es-ES" b="1" dirty="0">
                <a:solidFill>
                  <a:srgbClr val="C00000"/>
                </a:solidFill>
                <a:ea typeface="Lucida Sans" panose="020B0602030504020204" pitchFamily="34" charset="0"/>
              </a:rPr>
              <a:t>Artículo</a:t>
            </a:r>
            <a:r>
              <a:rPr lang="es-ES" b="1" spc="35" dirty="0">
                <a:solidFill>
                  <a:srgbClr val="C00000"/>
                </a:solidFill>
                <a:ea typeface="Lucida Sans" panose="020B0602030504020204" pitchFamily="34" charset="0"/>
              </a:rPr>
              <a:t> </a:t>
            </a:r>
            <a:r>
              <a:rPr lang="es-ES" b="1" spc="-5" dirty="0">
                <a:solidFill>
                  <a:srgbClr val="C00000"/>
                </a:solidFill>
                <a:ea typeface="Lucida Sans" panose="020B0602030504020204" pitchFamily="34" charset="0"/>
              </a:rPr>
              <a:t>77	</a:t>
            </a:r>
            <a:r>
              <a:rPr lang="es-ES" b="1" spc="-10" dirty="0">
                <a:solidFill>
                  <a:srgbClr val="C00000"/>
                </a:solidFill>
                <a:ea typeface="Lucida Sans" panose="020B0602030504020204" pitchFamily="34" charset="0"/>
              </a:rPr>
              <a:t>Demolición</a:t>
            </a:r>
            <a:r>
              <a:rPr lang="es-ES" b="1" spc="-270" dirty="0">
                <a:solidFill>
                  <a:srgbClr val="C00000"/>
                </a:solidFill>
                <a:ea typeface="Lucida Sans" panose="020B0602030504020204" pitchFamily="34" charset="0"/>
              </a:rPr>
              <a:t> </a:t>
            </a:r>
            <a:r>
              <a:rPr lang="es-ES" b="1" spc="-10" dirty="0">
                <a:solidFill>
                  <a:srgbClr val="C00000"/>
                </a:solidFill>
                <a:ea typeface="Lucida Sans" panose="020B0602030504020204" pitchFamily="34" charset="0"/>
              </a:rPr>
              <a:t>de</a:t>
            </a:r>
            <a:r>
              <a:rPr lang="es-ES" b="1" spc="-265" dirty="0">
                <a:solidFill>
                  <a:srgbClr val="C00000"/>
                </a:solidFill>
                <a:ea typeface="Lucida Sans" panose="020B0602030504020204" pitchFamily="34" charset="0"/>
              </a:rPr>
              <a:t> </a:t>
            </a:r>
            <a:r>
              <a:rPr lang="es-ES" b="1" spc="-10" dirty="0">
                <a:solidFill>
                  <a:srgbClr val="C00000"/>
                </a:solidFill>
                <a:ea typeface="Lucida Sans" panose="020B0602030504020204" pitchFamily="34" charset="0"/>
              </a:rPr>
              <a:t>estructur</a:t>
            </a:r>
            <a:r>
              <a:rPr lang="es-ES" b="1" spc="-5" dirty="0">
                <a:solidFill>
                  <a:srgbClr val="C00000"/>
                </a:solidFill>
                <a:ea typeface="Lucida Sans" panose="020B0602030504020204" pitchFamily="34" charset="0"/>
              </a:rPr>
              <a:t>as</a:t>
            </a:r>
            <a:r>
              <a:rPr lang="es-ES" b="1" spc="-270" dirty="0">
                <a:solidFill>
                  <a:srgbClr val="C00000"/>
                </a:solidFill>
                <a:ea typeface="Lucida Sans" panose="020B0602030504020204" pitchFamily="34" charset="0"/>
              </a:rPr>
              <a:t> </a:t>
            </a:r>
            <a:r>
              <a:rPr lang="es-ES" b="1" spc="-10" dirty="0">
                <a:solidFill>
                  <a:srgbClr val="C00000"/>
                </a:solidFill>
                <a:ea typeface="Lucida Sans" panose="020B0602030504020204" pitchFamily="34" charset="0"/>
              </a:rPr>
              <a:t>de</a:t>
            </a:r>
            <a:r>
              <a:rPr lang="es-ES" b="1" spc="-270" dirty="0">
                <a:solidFill>
                  <a:srgbClr val="C00000"/>
                </a:solidFill>
                <a:ea typeface="Lucida Sans" panose="020B0602030504020204" pitchFamily="34" charset="0"/>
              </a:rPr>
              <a:t> </a:t>
            </a:r>
            <a:r>
              <a:rPr lang="es-ES" b="1" spc="-10" dirty="0">
                <a:solidFill>
                  <a:srgbClr val="C00000"/>
                </a:solidFill>
                <a:ea typeface="Lucida Sans" panose="020B0602030504020204" pitchFamily="34" charset="0"/>
              </a:rPr>
              <a:t>hormigón</a:t>
            </a:r>
            <a:endParaRPr lang="es-ES" b="1" dirty="0">
              <a:solidFill>
                <a:srgbClr val="C00000"/>
              </a:solidFill>
              <a:ea typeface="Lucida Sans" panose="020B0602030504020204" pitchFamily="34" charset="0"/>
            </a:endParaRPr>
          </a:p>
          <a:p>
            <a:pPr>
              <a:spcBef>
                <a:spcPts val="55"/>
              </a:spcBef>
              <a:spcAft>
                <a:spcPts val="0"/>
              </a:spcAft>
            </a:pPr>
            <a:r>
              <a:rPr lang="en-US" i="1" dirty="0">
                <a:ea typeface="Trebuchet MS" panose="020B0603020202020204" pitchFamily="34" charset="0"/>
                <a:cs typeface="Trebuchet MS" panose="020B0603020202020204" pitchFamily="34" charset="0"/>
              </a:rPr>
              <a:t> </a:t>
            </a:r>
          </a:p>
          <a:p>
            <a:pPr marL="452438"/>
            <a:r>
              <a:rPr lang="es-ES" dirty="0"/>
              <a:t>Circunstancias:</a:t>
            </a:r>
          </a:p>
          <a:p>
            <a:pPr marL="1200150" lvl="2" indent="-285750">
              <a:buFont typeface="Calibri" panose="020F0502020204030204" pitchFamily="34" charset="0"/>
              <a:buChar char="−"/>
            </a:pPr>
            <a:r>
              <a:rPr lang="es-ES" dirty="0"/>
              <a:t>se trate de la demolición de una estructura que incluya elementos a flexión con luces de más de 10 m, o con elementos verticales a compresión con alturas entre niveles superiores a 10 m;</a:t>
            </a:r>
          </a:p>
          <a:p>
            <a:pPr>
              <a:spcBef>
                <a:spcPts val="55"/>
              </a:spcBef>
              <a:spcAft>
                <a:spcPts val="0"/>
              </a:spcAft>
            </a:pPr>
            <a:endParaRPr lang="es-ES" dirty="0">
              <a:ea typeface="Calibri" panose="020F0502020204030204" pitchFamily="34" charset="0"/>
              <a:cs typeface="Times New Roman" panose="02020603050405020304" pitchFamily="18" charset="0"/>
            </a:endParaRPr>
          </a:p>
        </p:txBody>
      </p:sp>
      <p:pic>
        <p:nvPicPr>
          <p:cNvPr id="1026" name="Picture 2" descr="El Palacio de Congresos de València dobla su actividad internacional en  cuatro años - Valencia Plaza">
            <a:extLst>
              <a:ext uri="{FF2B5EF4-FFF2-40B4-BE49-F238E27FC236}">
                <a16:creationId xmlns:a16="http://schemas.microsoft.com/office/drawing/2014/main" id="{FCC57326-E230-4362-B74A-329C4E857C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983" y="2955436"/>
            <a:ext cx="4194533" cy="2789729"/>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B083F514-21ED-4DB8-847C-10023F0AC53D}"/>
              </a:ext>
            </a:extLst>
          </p:cNvPr>
          <p:cNvPicPr>
            <a:picLocks noChangeAspect="1"/>
          </p:cNvPicPr>
          <p:nvPr/>
        </p:nvPicPr>
        <p:blipFill>
          <a:blip r:embed="rId3"/>
          <a:stretch>
            <a:fillRect/>
          </a:stretch>
        </p:blipFill>
        <p:spPr>
          <a:xfrm>
            <a:off x="4837472" y="2955436"/>
            <a:ext cx="3719638" cy="2789729"/>
          </a:xfrm>
          <a:prstGeom prst="rect">
            <a:avLst/>
          </a:prstGeom>
        </p:spPr>
      </p:pic>
    </p:spTree>
    <p:extLst>
      <p:ext uri="{BB962C8B-B14F-4D97-AF65-F5344CB8AC3E}">
        <p14:creationId xmlns:p14="http://schemas.microsoft.com/office/powerpoint/2010/main" val="18776783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6" name="Rectángulo 5">
            <a:extLst>
              <a:ext uri="{FF2B5EF4-FFF2-40B4-BE49-F238E27FC236}">
                <a16:creationId xmlns:a16="http://schemas.microsoft.com/office/drawing/2014/main" id="{DF2B4C82-3EE0-444A-B470-923E233FB4F2}"/>
              </a:ext>
            </a:extLst>
          </p:cNvPr>
          <p:cNvSpPr/>
          <p:nvPr/>
        </p:nvSpPr>
        <p:spPr>
          <a:xfrm>
            <a:off x="334297" y="826749"/>
            <a:ext cx="8455742" cy="1779974"/>
          </a:xfrm>
          <a:prstGeom prst="rect">
            <a:avLst/>
          </a:prstGeom>
        </p:spPr>
        <p:txBody>
          <a:bodyPr wrap="square">
            <a:spAutoFit/>
          </a:bodyPr>
          <a:lstStyle/>
          <a:p>
            <a:pPr marL="74295" indent="-1152525">
              <a:spcAft>
                <a:spcPts val="0"/>
              </a:spcAft>
              <a:tabLst>
                <a:tab pos="1226185" algn="l"/>
              </a:tabLst>
            </a:pPr>
            <a:r>
              <a:rPr lang="es-ES" b="1" dirty="0">
                <a:solidFill>
                  <a:srgbClr val="C00000"/>
                </a:solidFill>
                <a:ea typeface="Lucida Sans" panose="020B0602030504020204" pitchFamily="34" charset="0"/>
              </a:rPr>
              <a:t>Artículo</a:t>
            </a:r>
            <a:r>
              <a:rPr lang="es-ES" b="1" spc="35" dirty="0">
                <a:solidFill>
                  <a:srgbClr val="C00000"/>
                </a:solidFill>
                <a:ea typeface="Lucida Sans" panose="020B0602030504020204" pitchFamily="34" charset="0"/>
              </a:rPr>
              <a:t> </a:t>
            </a:r>
            <a:r>
              <a:rPr lang="es-ES" b="1" spc="-5" dirty="0">
                <a:solidFill>
                  <a:srgbClr val="C00000"/>
                </a:solidFill>
                <a:ea typeface="Lucida Sans" panose="020B0602030504020204" pitchFamily="34" charset="0"/>
              </a:rPr>
              <a:t>77	</a:t>
            </a:r>
            <a:r>
              <a:rPr lang="es-ES" b="1" spc="-10" dirty="0">
                <a:solidFill>
                  <a:srgbClr val="C00000"/>
                </a:solidFill>
                <a:ea typeface="Lucida Sans" panose="020B0602030504020204" pitchFamily="34" charset="0"/>
              </a:rPr>
              <a:t>Demolición</a:t>
            </a:r>
            <a:r>
              <a:rPr lang="es-ES" b="1" spc="-270" dirty="0">
                <a:solidFill>
                  <a:srgbClr val="C00000"/>
                </a:solidFill>
                <a:ea typeface="Lucida Sans" panose="020B0602030504020204" pitchFamily="34" charset="0"/>
              </a:rPr>
              <a:t> </a:t>
            </a:r>
            <a:r>
              <a:rPr lang="es-ES" b="1" spc="-10" dirty="0">
                <a:solidFill>
                  <a:srgbClr val="C00000"/>
                </a:solidFill>
                <a:ea typeface="Lucida Sans" panose="020B0602030504020204" pitchFamily="34" charset="0"/>
              </a:rPr>
              <a:t>de</a:t>
            </a:r>
            <a:r>
              <a:rPr lang="es-ES" b="1" spc="-265" dirty="0">
                <a:solidFill>
                  <a:srgbClr val="C00000"/>
                </a:solidFill>
                <a:ea typeface="Lucida Sans" panose="020B0602030504020204" pitchFamily="34" charset="0"/>
              </a:rPr>
              <a:t> </a:t>
            </a:r>
            <a:r>
              <a:rPr lang="es-ES" b="1" spc="-10" dirty="0">
                <a:solidFill>
                  <a:srgbClr val="C00000"/>
                </a:solidFill>
                <a:ea typeface="Lucida Sans" panose="020B0602030504020204" pitchFamily="34" charset="0"/>
              </a:rPr>
              <a:t>estructur</a:t>
            </a:r>
            <a:r>
              <a:rPr lang="es-ES" b="1" spc="-5" dirty="0">
                <a:solidFill>
                  <a:srgbClr val="C00000"/>
                </a:solidFill>
                <a:ea typeface="Lucida Sans" panose="020B0602030504020204" pitchFamily="34" charset="0"/>
              </a:rPr>
              <a:t>as</a:t>
            </a:r>
            <a:r>
              <a:rPr lang="es-ES" b="1" spc="-270" dirty="0">
                <a:solidFill>
                  <a:srgbClr val="C00000"/>
                </a:solidFill>
                <a:ea typeface="Lucida Sans" panose="020B0602030504020204" pitchFamily="34" charset="0"/>
              </a:rPr>
              <a:t> </a:t>
            </a:r>
            <a:r>
              <a:rPr lang="es-ES" b="1" spc="-10" dirty="0">
                <a:solidFill>
                  <a:srgbClr val="C00000"/>
                </a:solidFill>
                <a:ea typeface="Lucida Sans" panose="020B0602030504020204" pitchFamily="34" charset="0"/>
              </a:rPr>
              <a:t>de</a:t>
            </a:r>
            <a:r>
              <a:rPr lang="es-ES" b="1" spc="-270" dirty="0">
                <a:solidFill>
                  <a:srgbClr val="C00000"/>
                </a:solidFill>
                <a:ea typeface="Lucida Sans" panose="020B0602030504020204" pitchFamily="34" charset="0"/>
              </a:rPr>
              <a:t> </a:t>
            </a:r>
            <a:r>
              <a:rPr lang="es-ES" b="1" spc="-10" dirty="0">
                <a:solidFill>
                  <a:srgbClr val="C00000"/>
                </a:solidFill>
                <a:ea typeface="Lucida Sans" panose="020B0602030504020204" pitchFamily="34" charset="0"/>
              </a:rPr>
              <a:t>hormigón</a:t>
            </a:r>
            <a:endParaRPr lang="es-ES" b="1" dirty="0">
              <a:solidFill>
                <a:srgbClr val="C00000"/>
              </a:solidFill>
              <a:ea typeface="Lucida Sans" panose="020B0602030504020204" pitchFamily="34" charset="0"/>
            </a:endParaRPr>
          </a:p>
          <a:p>
            <a:pPr>
              <a:spcBef>
                <a:spcPts val="55"/>
              </a:spcBef>
              <a:spcAft>
                <a:spcPts val="0"/>
              </a:spcAft>
            </a:pPr>
            <a:r>
              <a:rPr lang="en-US" i="1" dirty="0">
                <a:ea typeface="Trebuchet MS" panose="020B0603020202020204" pitchFamily="34" charset="0"/>
                <a:cs typeface="Trebuchet MS" panose="020B0603020202020204" pitchFamily="34" charset="0"/>
              </a:rPr>
              <a:t> </a:t>
            </a:r>
          </a:p>
          <a:p>
            <a:pPr marL="452438"/>
            <a:r>
              <a:rPr lang="es-ES" dirty="0"/>
              <a:t>Circunstancias:</a:t>
            </a:r>
          </a:p>
          <a:p>
            <a:pPr marL="1200150" lvl="2" indent="-285750">
              <a:buFont typeface="Calibri" panose="020F0502020204030204" pitchFamily="34" charset="0"/>
              <a:buChar char="−"/>
            </a:pPr>
            <a:r>
              <a:rPr lang="es-ES" dirty="0"/>
              <a:t>en cualquier caso, cuando se trate de estructura de hormigón pretensado; y</a:t>
            </a:r>
          </a:p>
          <a:p>
            <a:pPr marL="1200150" lvl="2" indent="-285750">
              <a:buFont typeface="Calibri" panose="020F0502020204030204" pitchFamily="34" charset="0"/>
              <a:buChar char="−"/>
            </a:pPr>
            <a:r>
              <a:rPr lang="es-ES" dirty="0"/>
              <a:t>en cualquier caso, cuando se vaya a emplear explosivos.</a:t>
            </a:r>
          </a:p>
          <a:p>
            <a:pPr>
              <a:spcBef>
                <a:spcPts val="55"/>
              </a:spcBef>
              <a:spcAft>
                <a:spcPts val="0"/>
              </a:spcAft>
            </a:pPr>
            <a:endParaRPr lang="es-ES" dirty="0">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126AF99E-E5BD-4B9F-B8AC-35C46BAB3A50}"/>
              </a:ext>
            </a:extLst>
          </p:cNvPr>
          <p:cNvPicPr>
            <a:picLocks noChangeAspect="1"/>
          </p:cNvPicPr>
          <p:nvPr/>
        </p:nvPicPr>
        <p:blipFill rotWithShape="1">
          <a:blip r:embed="rId2"/>
          <a:srcRect l="29346" t="26339" r="7982" b="13126"/>
          <a:stretch/>
        </p:blipFill>
        <p:spPr>
          <a:xfrm>
            <a:off x="393289" y="2897931"/>
            <a:ext cx="4178711" cy="2675380"/>
          </a:xfrm>
          <a:prstGeom prst="rect">
            <a:avLst/>
          </a:prstGeom>
        </p:spPr>
      </p:pic>
      <p:pic>
        <p:nvPicPr>
          <p:cNvPr id="7" name="Imagen 6">
            <a:extLst>
              <a:ext uri="{FF2B5EF4-FFF2-40B4-BE49-F238E27FC236}">
                <a16:creationId xmlns:a16="http://schemas.microsoft.com/office/drawing/2014/main" id="{2AE09B1D-5467-4C7C-BC34-793607E8476F}"/>
              </a:ext>
            </a:extLst>
          </p:cNvPr>
          <p:cNvPicPr>
            <a:picLocks noChangeAspect="1"/>
          </p:cNvPicPr>
          <p:nvPr/>
        </p:nvPicPr>
        <p:blipFill>
          <a:blip r:embed="rId3"/>
          <a:stretch>
            <a:fillRect/>
          </a:stretch>
        </p:blipFill>
        <p:spPr>
          <a:xfrm>
            <a:off x="5339377" y="2678437"/>
            <a:ext cx="2803632" cy="3114368"/>
          </a:xfrm>
          <a:prstGeom prst="rect">
            <a:avLst/>
          </a:prstGeom>
        </p:spPr>
      </p:pic>
    </p:spTree>
    <p:extLst>
      <p:ext uri="{BB962C8B-B14F-4D97-AF65-F5344CB8AC3E}">
        <p14:creationId xmlns:p14="http://schemas.microsoft.com/office/powerpoint/2010/main" val="33756197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6" name="Rectángulo 5">
            <a:extLst>
              <a:ext uri="{FF2B5EF4-FFF2-40B4-BE49-F238E27FC236}">
                <a16:creationId xmlns:a16="http://schemas.microsoft.com/office/drawing/2014/main" id="{DF2B4C82-3EE0-444A-B470-923E233FB4F2}"/>
              </a:ext>
            </a:extLst>
          </p:cNvPr>
          <p:cNvSpPr/>
          <p:nvPr/>
        </p:nvSpPr>
        <p:spPr>
          <a:xfrm>
            <a:off x="334297" y="826749"/>
            <a:ext cx="8386916" cy="4826962"/>
          </a:xfrm>
          <a:prstGeom prst="rect">
            <a:avLst/>
          </a:prstGeom>
        </p:spPr>
        <p:txBody>
          <a:bodyPr wrap="square">
            <a:spAutoFit/>
          </a:bodyPr>
          <a:lstStyle/>
          <a:p>
            <a:pPr marL="74295" indent="-1152525">
              <a:spcAft>
                <a:spcPts val="0"/>
              </a:spcAft>
              <a:tabLst>
                <a:tab pos="1226185" algn="l"/>
              </a:tabLst>
            </a:pPr>
            <a:r>
              <a:rPr lang="es-ES" b="1" dirty="0">
                <a:solidFill>
                  <a:srgbClr val="C00000"/>
                </a:solidFill>
                <a:ea typeface="Lucida Sans" panose="020B0602030504020204" pitchFamily="34" charset="0"/>
              </a:rPr>
              <a:t>Artículo</a:t>
            </a:r>
            <a:r>
              <a:rPr lang="es-ES" b="1" spc="35" dirty="0">
                <a:solidFill>
                  <a:srgbClr val="C00000"/>
                </a:solidFill>
                <a:ea typeface="Lucida Sans" panose="020B0602030504020204" pitchFamily="34" charset="0"/>
              </a:rPr>
              <a:t> </a:t>
            </a:r>
            <a:r>
              <a:rPr lang="es-ES" b="1" spc="-5" dirty="0">
                <a:solidFill>
                  <a:srgbClr val="C00000"/>
                </a:solidFill>
                <a:ea typeface="Lucida Sans" panose="020B0602030504020204" pitchFamily="34" charset="0"/>
              </a:rPr>
              <a:t>77	</a:t>
            </a:r>
            <a:r>
              <a:rPr lang="es-ES" b="1" spc="-10" dirty="0">
                <a:solidFill>
                  <a:srgbClr val="C00000"/>
                </a:solidFill>
                <a:ea typeface="Lucida Sans" panose="020B0602030504020204" pitchFamily="34" charset="0"/>
              </a:rPr>
              <a:t>Demolición</a:t>
            </a:r>
            <a:r>
              <a:rPr lang="es-ES" b="1" spc="-270" dirty="0">
                <a:solidFill>
                  <a:srgbClr val="C00000"/>
                </a:solidFill>
                <a:ea typeface="Lucida Sans" panose="020B0602030504020204" pitchFamily="34" charset="0"/>
              </a:rPr>
              <a:t> </a:t>
            </a:r>
            <a:r>
              <a:rPr lang="es-ES" b="1" spc="-10" dirty="0">
                <a:solidFill>
                  <a:srgbClr val="C00000"/>
                </a:solidFill>
                <a:ea typeface="Lucida Sans" panose="020B0602030504020204" pitchFamily="34" charset="0"/>
              </a:rPr>
              <a:t>de</a:t>
            </a:r>
            <a:r>
              <a:rPr lang="es-ES" b="1" spc="-265" dirty="0">
                <a:solidFill>
                  <a:srgbClr val="C00000"/>
                </a:solidFill>
                <a:ea typeface="Lucida Sans" panose="020B0602030504020204" pitchFamily="34" charset="0"/>
              </a:rPr>
              <a:t> </a:t>
            </a:r>
            <a:r>
              <a:rPr lang="es-ES" b="1" spc="-10" dirty="0">
                <a:solidFill>
                  <a:srgbClr val="C00000"/>
                </a:solidFill>
                <a:ea typeface="Lucida Sans" panose="020B0602030504020204" pitchFamily="34" charset="0"/>
              </a:rPr>
              <a:t>estructur</a:t>
            </a:r>
            <a:r>
              <a:rPr lang="es-ES" b="1" spc="-5" dirty="0">
                <a:solidFill>
                  <a:srgbClr val="C00000"/>
                </a:solidFill>
                <a:ea typeface="Lucida Sans" panose="020B0602030504020204" pitchFamily="34" charset="0"/>
              </a:rPr>
              <a:t>as</a:t>
            </a:r>
            <a:r>
              <a:rPr lang="es-ES" b="1" spc="-270" dirty="0">
                <a:solidFill>
                  <a:srgbClr val="C00000"/>
                </a:solidFill>
                <a:ea typeface="Lucida Sans" panose="020B0602030504020204" pitchFamily="34" charset="0"/>
              </a:rPr>
              <a:t> </a:t>
            </a:r>
            <a:r>
              <a:rPr lang="es-ES" b="1" spc="-10" dirty="0">
                <a:solidFill>
                  <a:srgbClr val="C00000"/>
                </a:solidFill>
                <a:ea typeface="Lucida Sans" panose="020B0602030504020204" pitchFamily="34" charset="0"/>
              </a:rPr>
              <a:t>de</a:t>
            </a:r>
            <a:r>
              <a:rPr lang="es-ES" b="1" spc="-270" dirty="0">
                <a:solidFill>
                  <a:srgbClr val="C00000"/>
                </a:solidFill>
                <a:ea typeface="Lucida Sans" panose="020B0602030504020204" pitchFamily="34" charset="0"/>
              </a:rPr>
              <a:t> </a:t>
            </a:r>
            <a:r>
              <a:rPr lang="es-ES" b="1" spc="-10" dirty="0">
                <a:solidFill>
                  <a:srgbClr val="C00000"/>
                </a:solidFill>
                <a:ea typeface="Lucida Sans" panose="020B0602030504020204" pitchFamily="34" charset="0"/>
              </a:rPr>
              <a:t>hormigón</a:t>
            </a:r>
            <a:endParaRPr lang="es-ES" b="1" dirty="0">
              <a:solidFill>
                <a:srgbClr val="C00000"/>
              </a:solidFill>
              <a:ea typeface="Lucida Sans" panose="020B0602030504020204" pitchFamily="34" charset="0"/>
            </a:endParaRPr>
          </a:p>
          <a:p>
            <a:pPr>
              <a:spcBef>
                <a:spcPts val="55"/>
              </a:spcBef>
              <a:spcAft>
                <a:spcPts val="0"/>
              </a:spcAft>
            </a:pPr>
            <a:r>
              <a:rPr lang="en-US" i="1" dirty="0">
                <a:ea typeface="Trebuchet MS" panose="020B0603020202020204" pitchFamily="34" charset="0"/>
                <a:cs typeface="Trebuchet MS" panose="020B0603020202020204" pitchFamily="34" charset="0"/>
              </a:rPr>
              <a:t> </a:t>
            </a:r>
            <a:endParaRPr lang="es-ES" dirty="0"/>
          </a:p>
          <a:p>
            <a:pPr marL="738188" indent="-285750">
              <a:buClr>
                <a:srgbClr val="C00000"/>
              </a:buClr>
              <a:buFont typeface="Wingdings" panose="05000000000000000000" pitchFamily="2" charset="2"/>
              <a:buChar char="q"/>
            </a:pPr>
            <a:r>
              <a:rPr lang="es-ES" dirty="0"/>
              <a:t>Proyecto Específico por parte de técnicos competentes con suficientes conocimientos estructurales.</a:t>
            </a:r>
          </a:p>
          <a:p>
            <a:pPr marL="717550" indent="-285750">
              <a:buClr>
                <a:srgbClr val="C00000"/>
              </a:buClr>
              <a:buFont typeface="Wingdings" panose="05000000000000000000" pitchFamily="2" charset="2"/>
              <a:buChar char="q"/>
            </a:pPr>
            <a:r>
              <a:rPr lang="es-ES" dirty="0"/>
              <a:t>Seguridad Del Personal involucrado en las tareas de demolición, especialmente </a:t>
            </a:r>
          </a:p>
          <a:p>
            <a:pPr marL="1200150" lvl="2" indent="-285750">
              <a:buClr>
                <a:srgbClr val="C00000"/>
              </a:buClr>
              <a:buFont typeface="Wingdings" panose="05000000000000000000" pitchFamily="2" charset="2"/>
              <a:buChar char="§"/>
            </a:pPr>
            <a:r>
              <a:rPr lang="es-ES" dirty="0"/>
              <a:t>en el caso de elementos estructurales que puedan ser especialmente frágiles, </a:t>
            </a:r>
          </a:p>
          <a:p>
            <a:pPr marL="1200150" lvl="2" indent="-285750">
              <a:buClr>
                <a:srgbClr val="C00000"/>
              </a:buClr>
              <a:buFont typeface="Wingdings" panose="05000000000000000000" pitchFamily="2" charset="2"/>
              <a:buChar char="§"/>
            </a:pPr>
            <a:r>
              <a:rPr lang="es-ES" dirty="0"/>
              <a:t>consecuencia de una circunstancia que haya podido disminuir especialmente su nivel de seguridad</a:t>
            </a:r>
          </a:p>
          <a:p>
            <a:pPr marL="1200150" lvl="2" indent="-285750">
              <a:buClr>
                <a:srgbClr val="C00000"/>
              </a:buClr>
              <a:buFont typeface="Wingdings" panose="05000000000000000000" pitchFamily="2" charset="2"/>
              <a:buChar char="§"/>
            </a:pPr>
            <a:endParaRPr lang="es-ES" dirty="0"/>
          </a:p>
          <a:p>
            <a:pPr marL="285750" indent="-285750">
              <a:buClr>
                <a:srgbClr val="C00000"/>
              </a:buClr>
              <a:buFont typeface="Wingdings" panose="05000000000000000000" pitchFamily="2" charset="2"/>
              <a:buChar char="q"/>
            </a:pPr>
            <a:r>
              <a:rPr lang="es-ES" dirty="0"/>
              <a:t>El manual de mantenimiento deberá recoger aquellos criterios relacionados con la tipología y solución estructural adoptada que requieran, en su caso, de consideraciones especiales en el momento de su demolición.</a:t>
            </a:r>
          </a:p>
          <a:p>
            <a:pPr marL="1200150" lvl="2" indent="-285750">
              <a:buClr>
                <a:srgbClr val="C00000"/>
              </a:buClr>
              <a:buFont typeface="Wingdings" panose="05000000000000000000" pitchFamily="2" charset="2"/>
              <a:buChar char="q"/>
            </a:pPr>
            <a:endParaRPr lang="es-ES" dirty="0"/>
          </a:p>
          <a:p>
            <a:pPr marL="1200150" lvl="2" indent="-285750">
              <a:buFont typeface="Calibri" panose="020F0502020204030204" pitchFamily="34" charset="0"/>
              <a:buChar char="−"/>
            </a:pPr>
            <a:r>
              <a:rPr lang="es-ES" dirty="0"/>
              <a:t>en </a:t>
            </a:r>
            <a:r>
              <a:rPr lang="es-ES" dirty="0" err="1"/>
              <a:t>cualqier</a:t>
            </a:r>
            <a:r>
              <a:rPr lang="es-ES" dirty="0"/>
              <a:t> caso, cuando se trate de estructura de hormigón pretensado; y</a:t>
            </a:r>
          </a:p>
          <a:p>
            <a:pPr marL="1200150" lvl="2" indent="-285750">
              <a:buFont typeface="Calibri" panose="020F0502020204030204" pitchFamily="34" charset="0"/>
              <a:buChar char="−"/>
            </a:pPr>
            <a:r>
              <a:rPr lang="es-ES" dirty="0"/>
              <a:t>en cualquier caso, cuando se vaya a emplear explosivos.</a:t>
            </a:r>
          </a:p>
          <a:p>
            <a:pPr>
              <a:spcBef>
                <a:spcPts val="55"/>
              </a:spcBef>
              <a:spcAft>
                <a:spcPts val="0"/>
              </a:spcAft>
            </a:pPr>
            <a:endParaRPr lang="es-ES"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98709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6" name="Rectángulo 5">
            <a:extLst>
              <a:ext uri="{FF2B5EF4-FFF2-40B4-BE49-F238E27FC236}">
                <a16:creationId xmlns:a16="http://schemas.microsoft.com/office/drawing/2014/main" id="{EC680BB8-1BE0-4262-A09C-A28ACC996203}"/>
              </a:ext>
            </a:extLst>
          </p:cNvPr>
          <p:cNvSpPr/>
          <p:nvPr/>
        </p:nvSpPr>
        <p:spPr>
          <a:xfrm>
            <a:off x="732503" y="1409274"/>
            <a:ext cx="7870723" cy="4435830"/>
          </a:xfrm>
          <a:prstGeom prst="rect">
            <a:avLst/>
          </a:prstGeom>
        </p:spPr>
        <p:txBody>
          <a:bodyPr wrap="square">
            <a:spAutoFit/>
          </a:bodyPr>
          <a:lstStyle/>
          <a:p>
            <a:r>
              <a:rPr lang="es-ES" dirty="0">
                <a:solidFill>
                  <a:srgbClr val="C00000"/>
                </a:solidFill>
              </a:rPr>
              <a:t>77.2.	Trabajos previos a la demolición de la estructura de hormigón</a:t>
            </a:r>
          </a:p>
          <a:p>
            <a:pPr marL="806450" indent="-285750">
              <a:lnSpc>
                <a:spcPct val="114000"/>
              </a:lnSpc>
              <a:buClr>
                <a:srgbClr val="C00000"/>
              </a:buClr>
              <a:buFont typeface="Wingdings" panose="05000000000000000000" pitchFamily="2" charset="2"/>
              <a:buChar char="q"/>
            </a:pPr>
            <a:r>
              <a:rPr lang="es-ES" b="1" dirty="0"/>
              <a:t>Antes del inicio </a:t>
            </a:r>
            <a:r>
              <a:rPr lang="es-ES" dirty="0"/>
              <a:t>la realización de una inspección in situ de la estructura:</a:t>
            </a:r>
          </a:p>
          <a:p>
            <a:pPr marL="1200150" lvl="2" indent="-285750">
              <a:lnSpc>
                <a:spcPct val="114000"/>
              </a:lnSpc>
              <a:buClr>
                <a:srgbClr val="C00000"/>
              </a:buClr>
              <a:buSzPct val="150000"/>
              <a:buFont typeface="Wingdings" panose="05000000000000000000" pitchFamily="2" charset="2"/>
              <a:buChar char="§"/>
            </a:pPr>
            <a:r>
              <a:rPr lang="es-ES" dirty="0"/>
              <a:t>Su estado actual, identificando en su caso los puntos puedan conllevar accidentes durante la demolición,</a:t>
            </a:r>
          </a:p>
          <a:p>
            <a:pPr marL="1200150" lvl="2" indent="-285750">
              <a:lnSpc>
                <a:spcPct val="114000"/>
              </a:lnSpc>
              <a:buClr>
                <a:srgbClr val="C00000"/>
              </a:buClr>
              <a:buSzPct val="150000"/>
              <a:buFont typeface="Wingdings" panose="05000000000000000000" pitchFamily="2" charset="2"/>
              <a:buChar char="§"/>
            </a:pPr>
            <a:r>
              <a:rPr lang="es-ES" i="1" dirty="0"/>
              <a:t>Valoración de la posible afección a otras construcciones adyacentes</a:t>
            </a:r>
          </a:p>
          <a:p>
            <a:pPr marL="1200150" lvl="2" indent="-285750">
              <a:lnSpc>
                <a:spcPct val="114000"/>
              </a:lnSpc>
              <a:buClr>
                <a:srgbClr val="C00000"/>
              </a:buClr>
              <a:buSzPct val="150000"/>
              <a:buFont typeface="Wingdings" panose="05000000000000000000" pitchFamily="2" charset="2"/>
              <a:buChar char="§"/>
            </a:pPr>
            <a:r>
              <a:rPr lang="es-ES" dirty="0"/>
              <a:t>Identificación de posibles servicios públicos afectados por la demolición, e</a:t>
            </a:r>
          </a:p>
          <a:p>
            <a:pPr marL="1200150" lvl="2" indent="-285750">
              <a:lnSpc>
                <a:spcPct val="114000"/>
              </a:lnSpc>
              <a:buClr>
                <a:srgbClr val="C00000"/>
              </a:buClr>
              <a:buSzPct val="150000"/>
              <a:buFont typeface="Wingdings" panose="05000000000000000000" pitchFamily="2" charset="2"/>
              <a:buChar char="§"/>
            </a:pPr>
            <a:r>
              <a:rPr lang="es-ES" dirty="0"/>
              <a:t>Identificación de los materiales peligrosos que contiene la estructura a demoler.</a:t>
            </a:r>
          </a:p>
          <a:p>
            <a:pPr marL="1200150" lvl="2" indent="-285750">
              <a:lnSpc>
                <a:spcPct val="114000"/>
              </a:lnSpc>
              <a:buClr>
                <a:srgbClr val="C00000"/>
              </a:buClr>
              <a:buSzPct val="150000"/>
              <a:buFont typeface="Wingdings" panose="05000000000000000000" pitchFamily="2" charset="2"/>
              <a:buChar char="§"/>
            </a:pPr>
            <a:endParaRPr lang="es-ES" dirty="0"/>
          </a:p>
          <a:p>
            <a:pPr marL="806450" indent="-285750">
              <a:lnSpc>
                <a:spcPct val="114000"/>
              </a:lnSpc>
              <a:buClr>
                <a:srgbClr val="C00000"/>
              </a:buClr>
              <a:buFont typeface="Wingdings" panose="05000000000000000000" pitchFamily="2" charset="2"/>
              <a:buChar char="q"/>
            </a:pPr>
            <a:r>
              <a:rPr lang="es-ES" dirty="0"/>
              <a:t>La </a:t>
            </a:r>
            <a:r>
              <a:rPr lang="es-ES" b="1" dirty="0"/>
              <a:t>propiedad</a:t>
            </a:r>
            <a:r>
              <a:rPr lang="es-ES" dirty="0"/>
              <a:t> deberá facilitar al proyectista los planos y la documentación disponible, en su caso, tanto de la estructura como del resto de la construcción.</a:t>
            </a:r>
          </a:p>
          <a:p>
            <a:pPr marL="1200150" lvl="2" indent="-285750">
              <a:buClr>
                <a:srgbClr val="C00000"/>
              </a:buClr>
              <a:buSzPct val="150000"/>
              <a:buFont typeface="Wingdings" panose="05000000000000000000" pitchFamily="2" charset="2"/>
              <a:buChar char="q"/>
            </a:pPr>
            <a:endParaRPr lang="es-ES" dirty="0"/>
          </a:p>
        </p:txBody>
      </p:sp>
    </p:spTree>
    <p:extLst>
      <p:ext uri="{BB962C8B-B14F-4D97-AF65-F5344CB8AC3E}">
        <p14:creationId xmlns:p14="http://schemas.microsoft.com/office/powerpoint/2010/main" val="6390987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6" name="Rectángulo 5">
            <a:extLst>
              <a:ext uri="{FF2B5EF4-FFF2-40B4-BE49-F238E27FC236}">
                <a16:creationId xmlns:a16="http://schemas.microsoft.com/office/drawing/2014/main" id="{EC680BB8-1BE0-4262-A09C-A28ACC996203}"/>
              </a:ext>
            </a:extLst>
          </p:cNvPr>
          <p:cNvSpPr/>
          <p:nvPr/>
        </p:nvSpPr>
        <p:spPr>
          <a:xfrm>
            <a:off x="339212" y="1281454"/>
            <a:ext cx="8578646" cy="4895507"/>
          </a:xfrm>
          <a:prstGeom prst="rect">
            <a:avLst/>
          </a:prstGeom>
        </p:spPr>
        <p:txBody>
          <a:bodyPr wrap="square">
            <a:spAutoFit/>
          </a:bodyPr>
          <a:lstStyle/>
          <a:p>
            <a:pPr>
              <a:lnSpc>
                <a:spcPct val="114000"/>
              </a:lnSpc>
            </a:pPr>
            <a:r>
              <a:rPr lang="es-ES" dirty="0">
                <a:solidFill>
                  <a:srgbClr val="C00000"/>
                </a:solidFill>
              </a:rPr>
              <a:t>77.2.	Trabajos previos a la demolición de la estructura de hormigón</a:t>
            </a:r>
          </a:p>
          <a:p>
            <a:pPr marL="806450" indent="-285750">
              <a:lnSpc>
                <a:spcPct val="114000"/>
              </a:lnSpc>
              <a:buClr>
                <a:srgbClr val="C00000"/>
              </a:buClr>
              <a:buFont typeface="Wingdings" panose="05000000000000000000" pitchFamily="2" charset="2"/>
              <a:buChar char="q"/>
            </a:pPr>
            <a:r>
              <a:rPr lang="es-ES" dirty="0"/>
              <a:t>Se </a:t>
            </a:r>
            <a:r>
              <a:rPr lang="es-ES" sz="2000" dirty="0"/>
              <a:t>elaborará el </a:t>
            </a:r>
            <a:r>
              <a:rPr lang="es-ES" sz="2000" b="1" dirty="0"/>
              <a:t>PROYECTO DE DEMOLICIÓN</a:t>
            </a:r>
            <a:r>
              <a:rPr lang="es-ES" sz="2000" dirty="0"/>
              <a:t> que deberá contemplar los siguientes aspectos:</a:t>
            </a:r>
          </a:p>
          <a:p>
            <a:pPr marL="1200150" lvl="2" indent="-285750">
              <a:lnSpc>
                <a:spcPct val="114000"/>
              </a:lnSpc>
              <a:buClr>
                <a:srgbClr val="C00000"/>
              </a:buClr>
              <a:buSzPct val="150000"/>
              <a:buFont typeface="Wingdings" panose="05000000000000000000" pitchFamily="2" charset="2"/>
              <a:buChar char="§"/>
            </a:pPr>
            <a:r>
              <a:rPr lang="es-ES" sz="2000" b="1" dirty="0"/>
              <a:t>Descripción de la estructura  </a:t>
            </a:r>
            <a:r>
              <a:rPr lang="es-ES" sz="2000" dirty="0"/>
              <a:t>e identificación de las características del resto de la construcción:</a:t>
            </a:r>
          </a:p>
          <a:p>
            <a:pPr marL="2114550" lvl="4" indent="-285750">
              <a:lnSpc>
                <a:spcPct val="114000"/>
              </a:lnSpc>
              <a:buClr>
                <a:srgbClr val="C00000"/>
              </a:buClr>
              <a:buSzPct val="150000"/>
              <a:buFont typeface="Wingdings" panose="05000000000000000000" pitchFamily="2" charset="2"/>
              <a:buChar char="§"/>
            </a:pPr>
            <a:r>
              <a:rPr lang="es-ES" sz="2000" dirty="0"/>
              <a:t>esquema estructural resistente y </a:t>
            </a:r>
          </a:p>
          <a:p>
            <a:pPr marL="2114550" lvl="4" indent="-285750">
              <a:lnSpc>
                <a:spcPct val="114000"/>
              </a:lnSpc>
              <a:buClr>
                <a:srgbClr val="C00000"/>
              </a:buClr>
              <a:buSzPct val="150000"/>
              <a:buFont typeface="Wingdings" panose="05000000000000000000" pitchFamily="2" charset="2"/>
              <a:buChar char="§"/>
            </a:pPr>
            <a:r>
              <a:rPr lang="es-ES" sz="2000" dirty="0"/>
              <a:t>materiales existentes,</a:t>
            </a:r>
          </a:p>
          <a:p>
            <a:pPr marL="1200150" lvl="2" indent="-285750">
              <a:lnSpc>
                <a:spcPct val="114000"/>
              </a:lnSpc>
              <a:buClr>
                <a:srgbClr val="C00000"/>
              </a:buClr>
              <a:buSzPct val="150000"/>
              <a:buFont typeface="Wingdings" panose="05000000000000000000" pitchFamily="2" charset="2"/>
              <a:buChar char="§"/>
            </a:pPr>
            <a:r>
              <a:rPr lang="es-ES" sz="2000" b="1" dirty="0"/>
              <a:t>Identificación de los servicios públicos </a:t>
            </a:r>
            <a:endParaRPr lang="es-ES" sz="2000" dirty="0"/>
          </a:p>
          <a:p>
            <a:pPr marL="1200150" lvl="2" indent="-285750">
              <a:lnSpc>
                <a:spcPct val="114000"/>
              </a:lnSpc>
              <a:buClr>
                <a:srgbClr val="C00000"/>
              </a:buClr>
              <a:buSzPct val="150000"/>
              <a:buFont typeface="Wingdings" panose="05000000000000000000" pitchFamily="2" charset="2"/>
              <a:buChar char="§"/>
            </a:pPr>
            <a:r>
              <a:rPr lang="es-ES" sz="2000" b="1" dirty="0"/>
              <a:t>Identificación de potenciales productos tóxicos o peligrosos </a:t>
            </a:r>
            <a:endParaRPr lang="es-ES" sz="2000" dirty="0"/>
          </a:p>
          <a:p>
            <a:pPr marL="1200150" lvl="2" indent="-285750">
              <a:lnSpc>
                <a:spcPct val="114000"/>
              </a:lnSpc>
              <a:buClr>
                <a:srgbClr val="C00000"/>
              </a:buClr>
              <a:buSzPct val="150000"/>
              <a:buFont typeface="Wingdings" panose="05000000000000000000" pitchFamily="2" charset="2"/>
              <a:buChar char="§"/>
            </a:pPr>
            <a:r>
              <a:rPr lang="es-ES" sz="2000" b="1" dirty="0"/>
              <a:t>Evaluación de los riesgos de afección </a:t>
            </a:r>
            <a:r>
              <a:rPr lang="es-ES" sz="2000" dirty="0"/>
              <a:t>y </a:t>
            </a:r>
            <a:r>
              <a:rPr lang="en-US" sz="2000" dirty="0" err="1"/>
              <a:t>medidas</a:t>
            </a:r>
            <a:r>
              <a:rPr lang="en-US" sz="2000" dirty="0"/>
              <a:t> para </a:t>
            </a:r>
            <a:r>
              <a:rPr lang="en-US" sz="2000" dirty="0" err="1"/>
              <a:t>evitarlos</a:t>
            </a:r>
            <a:r>
              <a:rPr lang="en-US" sz="2000" dirty="0"/>
              <a:t>,</a:t>
            </a:r>
            <a:endParaRPr lang="es-ES" sz="2000" dirty="0"/>
          </a:p>
          <a:p>
            <a:pPr marL="1200150" lvl="2" indent="-285750">
              <a:lnSpc>
                <a:spcPct val="114000"/>
              </a:lnSpc>
              <a:buClr>
                <a:srgbClr val="C00000"/>
              </a:buClr>
              <a:buSzPct val="150000"/>
              <a:buFont typeface="Wingdings" panose="05000000000000000000" pitchFamily="2" charset="2"/>
              <a:buChar char="§"/>
            </a:pPr>
            <a:r>
              <a:rPr lang="es-ES" sz="2000" b="1" dirty="0"/>
              <a:t>Definición de la secuencia de demolición </a:t>
            </a:r>
            <a:r>
              <a:rPr lang="es-ES" sz="2000" dirty="0"/>
              <a:t>prevista para la estructura,</a:t>
            </a:r>
          </a:p>
          <a:p>
            <a:pPr marL="1200150" lvl="2" indent="-285750">
              <a:lnSpc>
                <a:spcPct val="114000"/>
              </a:lnSpc>
              <a:buClr>
                <a:srgbClr val="C00000"/>
              </a:buClr>
              <a:buSzPct val="150000"/>
              <a:buFont typeface="Wingdings" panose="05000000000000000000" pitchFamily="2" charset="2"/>
              <a:buChar char="§"/>
            </a:pPr>
            <a:r>
              <a:rPr lang="es-ES" sz="2000" b="1" dirty="0"/>
              <a:t>Definición de los medios previstos</a:t>
            </a:r>
            <a:r>
              <a:rPr lang="es-ES" sz="2000" dirty="0"/>
              <a:t> para demolición de cada parte,</a:t>
            </a:r>
          </a:p>
          <a:p>
            <a:pPr marL="1200150" lvl="2" indent="-285750">
              <a:lnSpc>
                <a:spcPct val="114000"/>
              </a:lnSpc>
              <a:buClr>
                <a:srgbClr val="C00000"/>
              </a:buClr>
              <a:buSzPct val="150000"/>
              <a:buFont typeface="Wingdings" panose="05000000000000000000" pitchFamily="2" charset="2"/>
              <a:buChar char="§"/>
            </a:pPr>
            <a:endParaRPr lang="es-ES" sz="2000" dirty="0"/>
          </a:p>
          <a:p>
            <a:pPr marL="1200150" lvl="2" indent="-285750">
              <a:buClr>
                <a:srgbClr val="C00000"/>
              </a:buClr>
              <a:buSzPct val="150000"/>
              <a:buFont typeface="Wingdings" panose="05000000000000000000" pitchFamily="2" charset="2"/>
              <a:buChar char="q"/>
            </a:pPr>
            <a:endParaRPr lang="es-ES" dirty="0"/>
          </a:p>
        </p:txBody>
      </p:sp>
    </p:spTree>
    <p:extLst>
      <p:ext uri="{BB962C8B-B14F-4D97-AF65-F5344CB8AC3E}">
        <p14:creationId xmlns:p14="http://schemas.microsoft.com/office/powerpoint/2010/main" val="7290186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6" name="Rectángulo 5">
            <a:extLst>
              <a:ext uri="{FF2B5EF4-FFF2-40B4-BE49-F238E27FC236}">
                <a16:creationId xmlns:a16="http://schemas.microsoft.com/office/drawing/2014/main" id="{EC680BB8-1BE0-4262-A09C-A28ACC996203}"/>
              </a:ext>
            </a:extLst>
          </p:cNvPr>
          <p:cNvSpPr/>
          <p:nvPr/>
        </p:nvSpPr>
        <p:spPr>
          <a:xfrm>
            <a:off x="732503" y="1409274"/>
            <a:ext cx="7870723" cy="4633576"/>
          </a:xfrm>
          <a:prstGeom prst="rect">
            <a:avLst/>
          </a:prstGeom>
        </p:spPr>
        <p:txBody>
          <a:bodyPr wrap="square">
            <a:spAutoFit/>
          </a:bodyPr>
          <a:lstStyle/>
          <a:p>
            <a:pPr>
              <a:lnSpc>
                <a:spcPct val="114000"/>
              </a:lnSpc>
            </a:pPr>
            <a:r>
              <a:rPr lang="es-ES" dirty="0">
                <a:solidFill>
                  <a:srgbClr val="C00000"/>
                </a:solidFill>
              </a:rPr>
              <a:t>77.2.	</a:t>
            </a:r>
            <a:r>
              <a:rPr lang="es-ES" sz="2000" dirty="0">
                <a:solidFill>
                  <a:srgbClr val="C00000"/>
                </a:solidFill>
              </a:rPr>
              <a:t>Trabajos previos a la demolición de la estructura de hormigón</a:t>
            </a:r>
          </a:p>
          <a:p>
            <a:pPr marL="806450" indent="-285750">
              <a:lnSpc>
                <a:spcPct val="114000"/>
              </a:lnSpc>
              <a:buClr>
                <a:srgbClr val="C00000"/>
              </a:buClr>
              <a:buFont typeface="Wingdings" panose="05000000000000000000" pitchFamily="2" charset="2"/>
              <a:buChar char="q"/>
            </a:pPr>
            <a:r>
              <a:rPr lang="es-ES" sz="2000" dirty="0"/>
              <a:t>Se elaborará el </a:t>
            </a:r>
            <a:r>
              <a:rPr lang="es-ES" sz="2000" b="1" dirty="0"/>
              <a:t>PROYECTO DE DEMOLICIÓN</a:t>
            </a:r>
            <a:r>
              <a:rPr lang="es-ES" sz="2000" dirty="0"/>
              <a:t> que deberá contemplar, entre otros, los siguientes aspectos:</a:t>
            </a:r>
          </a:p>
          <a:p>
            <a:pPr marL="1200150" lvl="2" indent="-285750">
              <a:lnSpc>
                <a:spcPct val="114000"/>
              </a:lnSpc>
              <a:buClr>
                <a:srgbClr val="C00000"/>
              </a:buClr>
              <a:buSzPct val="150000"/>
              <a:buFont typeface="Wingdings" panose="05000000000000000000" pitchFamily="2" charset="2"/>
              <a:buChar char="§"/>
            </a:pPr>
            <a:r>
              <a:rPr lang="es-ES" sz="2000" b="1" dirty="0"/>
              <a:t>Definición de los sistemas </a:t>
            </a:r>
            <a:r>
              <a:rPr lang="es-ES" sz="2000" dirty="0"/>
              <a:t>necesarios para garantizar la estabilidad</a:t>
            </a:r>
          </a:p>
          <a:p>
            <a:pPr marL="1200150" lvl="2" indent="-285750">
              <a:lnSpc>
                <a:spcPct val="114000"/>
              </a:lnSpc>
              <a:buClr>
                <a:srgbClr val="C00000"/>
              </a:buClr>
              <a:buSzPct val="150000"/>
              <a:buFont typeface="Wingdings" panose="05000000000000000000" pitchFamily="2" charset="2"/>
              <a:buChar char="§"/>
            </a:pPr>
            <a:r>
              <a:rPr lang="es-ES" sz="2000" b="1" dirty="0"/>
              <a:t>Memoria y cálculos de las comprobaciones </a:t>
            </a:r>
            <a:r>
              <a:rPr lang="es-ES" sz="2000" dirty="0"/>
              <a:t>estructurales realizadas, en su caso,</a:t>
            </a:r>
          </a:p>
          <a:p>
            <a:pPr marL="1200150" lvl="2" indent="-285750">
              <a:lnSpc>
                <a:spcPct val="114000"/>
              </a:lnSpc>
              <a:buClr>
                <a:srgbClr val="C00000"/>
              </a:buClr>
              <a:buSzPct val="150000"/>
              <a:buFont typeface="Wingdings" panose="05000000000000000000" pitchFamily="2" charset="2"/>
              <a:buChar char="§"/>
            </a:pPr>
            <a:r>
              <a:rPr lang="es-ES" sz="2000" b="1" dirty="0"/>
              <a:t>Medidas de protección específicas </a:t>
            </a:r>
            <a:r>
              <a:rPr lang="es-ES" sz="2000" dirty="0"/>
              <a:t>tanto para el personal como para terceras personas</a:t>
            </a:r>
          </a:p>
          <a:p>
            <a:pPr marL="1200150" lvl="2" indent="-285750">
              <a:lnSpc>
                <a:spcPct val="114000"/>
              </a:lnSpc>
              <a:buClr>
                <a:srgbClr val="C00000"/>
              </a:buClr>
              <a:buSzPct val="150000"/>
              <a:buFont typeface="Wingdings" panose="05000000000000000000" pitchFamily="2" charset="2"/>
              <a:buChar char="§"/>
            </a:pPr>
            <a:r>
              <a:rPr lang="es-ES" sz="2000" b="1" dirty="0"/>
              <a:t>Medidas previstas para la separación </a:t>
            </a:r>
            <a:r>
              <a:rPr lang="es-ES" sz="2000" dirty="0"/>
              <a:t>de los residuos generados</a:t>
            </a:r>
          </a:p>
          <a:p>
            <a:pPr marL="1200150" lvl="2" indent="-285750">
              <a:lnSpc>
                <a:spcPct val="114000"/>
              </a:lnSpc>
              <a:buClr>
                <a:srgbClr val="C00000"/>
              </a:buClr>
              <a:buSzPct val="150000"/>
              <a:buFont typeface="Wingdings" panose="05000000000000000000" pitchFamily="2" charset="2"/>
              <a:buChar char="§"/>
            </a:pPr>
            <a:r>
              <a:rPr lang="es-ES" sz="2000" b="1" dirty="0"/>
              <a:t>Medidas previstas para la retirada </a:t>
            </a:r>
            <a:r>
              <a:rPr lang="es-ES" sz="2000" dirty="0"/>
              <a:t>de los posibles residuos peligrosos</a:t>
            </a:r>
            <a:endParaRPr lang="es-ES" dirty="0"/>
          </a:p>
        </p:txBody>
      </p:sp>
    </p:spTree>
    <p:extLst>
      <p:ext uri="{BB962C8B-B14F-4D97-AF65-F5344CB8AC3E}">
        <p14:creationId xmlns:p14="http://schemas.microsoft.com/office/powerpoint/2010/main" val="19570945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6" name="Rectángulo 5">
            <a:extLst>
              <a:ext uri="{FF2B5EF4-FFF2-40B4-BE49-F238E27FC236}">
                <a16:creationId xmlns:a16="http://schemas.microsoft.com/office/drawing/2014/main" id="{EC680BB8-1BE0-4262-A09C-A28ACC996203}"/>
              </a:ext>
            </a:extLst>
          </p:cNvPr>
          <p:cNvSpPr/>
          <p:nvPr/>
        </p:nvSpPr>
        <p:spPr>
          <a:xfrm>
            <a:off x="732503" y="1409274"/>
            <a:ext cx="8047703" cy="3455113"/>
          </a:xfrm>
          <a:prstGeom prst="rect">
            <a:avLst/>
          </a:prstGeom>
        </p:spPr>
        <p:txBody>
          <a:bodyPr wrap="square">
            <a:spAutoFit/>
          </a:bodyPr>
          <a:lstStyle/>
          <a:p>
            <a:pPr>
              <a:lnSpc>
                <a:spcPct val="114000"/>
              </a:lnSpc>
            </a:pPr>
            <a:r>
              <a:rPr lang="es-ES" dirty="0">
                <a:solidFill>
                  <a:srgbClr val="C00000"/>
                </a:solidFill>
              </a:rPr>
              <a:t>77.3.	Proceso de demolición de la estructura</a:t>
            </a:r>
          </a:p>
          <a:p>
            <a:pPr marL="717550" indent="-374650">
              <a:buClr>
                <a:srgbClr val="C00000"/>
              </a:buClr>
              <a:buFont typeface="Wingdings" panose="05000000000000000000" pitchFamily="2" charset="2"/>
              <a:buChar char="q"/>
            </a:pPr>
            <a:r>
              <a:rPr lang="es-ES" sz="2000" dirty="0"/>
              <a:t>Todas las </a:t>
            </a:r>
            <a:r>
              <a:rPr lang="es-ES" sz="2000" b="1" dirty="0"/>
              <a:t>actividades</a:t>
            </a:r>
            <a:r>
              <a:rPr lang="es-ES" sz="2000" dirty="0"/>
              <a:t> de demolición estructural deberán realizarse </a:t>
            </a:r>
            <a:r>
              <a:rPr lang="es-ES" sz="2000" b="1" dirty="0"/>
              <a:t>conforme al proyecto </a:t>
            </a:r>
            <a:r>
              <a:rPr lang="es-ES" sz="2000" dirty="0"/>
              <a:t>y estar encaminadas a:</a:t>
            </a:r>
          </a:p>
          <a:p>
            <a:pPr marL="1257300" lvl="2" indent="-342900">
              <a:buFont typeface="+mj-lt"/>
              <a:buAutoNum type="alphaLcPeriod"/>
            </a:pPr>
            <a:r>
              <a:rPr lang="es-ES" sz="2000" b="1" dirty="0"/>
              <a:t>preservar la seguridad </a:t>
            </a:r>
            <a:r>
              <a:rPr lang="es-ES" sz="2000" dirty="0"/>
              <a:t>del personal, evitando situaciones imprevistas que puedan afectar a la seguridad, y</a:t>
            </a:r>
          </a:p>
          <a:p>
            <a:pPr marL="1257300" lvl="2" indent="-342900">
              <a:buFont typeface="+mj-lt"/>
              <a:buAutoNum type="alphaLcPeriod"/>
            </a:pPr>
            <a:r>
              <a:rPr lang="es-ES" sz="2000" b="1" dirty="0"/>
              <a:t>gestionar los residuos </a:t>
            </a:r>
            <a:r>
              <a:rPr lang="es-ES" sz="2000" dirty="0"/>
              <a:t>producidos de la manera más eficiente posible.</a:t>
            </a:r>
          </a:p>
          <a:p>
            <a:pPr marL="717550" indent="-374650">
              <a:buClr>
                <a:srgbClr val="C00000"/>
              </a:buClr>
              <a:buFont typeface="Wingdings" panose="05000000000000000000" pitchFamily="2" charset="2"/>
              <a:buChar char="q"/>
            </a:pPr>
            <a:r>
              <a:rPr lang="es-ES" sz="2000" dirty="0"/>
              <a:t>En general, el constructor podrá utilizar cualquiera de los </a:t>
            </a:r>
            <a:r>
              <a:rPr lang="es-ES" sz="2000" b="1" dirty="0"/>
              <a:t>métodos recogidos</a:t>
            </a:r>
            <a:r>
              <a:rPr lang="es-ES" sz="2000" dirty="0"/>
              <a:t> como aceptables en el </a:t>
            </a:r>
            <a:r>
              <a:rPr lang="es-ES" sz="2000" b="1" dirty="0"/>
              <a:t>proyecto de demolición</a:t>
            </a:r>
            <a:r>
              <a:rPr lang="es-ES" sz="2000" dirty="0"/>
              <a:t>. Entre ellos, cabe destacar los siguientes:</a:t>
            </a:r>
          </a:p>
          <a:p>
            <a:endParaRPr lang="es-ES" dirty="0"/>
          </a:p>
        </p:txBody>
      </p:sp>
      <p:sp>
        <p:nvSpPr>
          <p:cNvPr id="4" name="Rectángulo 3">
            <a:extLst>
              <a:ext uri="{FF2B5EF4-FFF2-40B4-BE49-F238E27FC236}">
                <a16:creationId xmlns:a16="http://schemas.microsoft.com/office/drawing/2014/main" id="{0175984F-E1CA-4427-BF7E-1BB5D68F214A}"/>
              </a:ext>
            </a:extLst>
          </p:cNvPr>
          <p:cNvSpPr/>
          <p:nvPr/>
        </p:nvSpPr>
        <p:spPr>
          <a:xfrm>
            <a:off x="2052143" y="4677876"/>
            <a:ext cx="2736167" cy="1200329"/>
          </a:xfrm>
          <a:prstGeom prst="rect">
            <a:avLst/>
          </a:prstGeom>
        </p:spPr>
        <p:txBody>
          <a:bodyPr wrap="square">
            <a:spAutoFit/>
          </a:bodyPr>
          <a:lstStyle/>
          <a:p>
            <a:pPr marL="285750" lvl="0" indent="-285750">
              <a:buClr>
                <a:srgbClr val="C00000"/>
              </a:buClr>
              <a:buSzPct val="150000"/>
              <a:buFont typeface="Wingdings" panose="05000000000000000000" pitchFamily="2" charset="2"/>
              <a:buChar char="§"/>
            </a:pPr>
            <a:r>
              <a:rPr lang="en-US" dirty="0" err="1"/>
              <a:t>Técnicas</a:t>
            </a:r>
            <a:r>
              <a:rPr lang="en-US" dirty="0"/>
              <a:t> </a:t>
            </a:r>
            <a:r>
              <a:rPr lang="en-US" dirty="0" err="1"/>
              <a:t>manuales</a:t>
            </a:r>
            <a:r>
              <a:rPr lang="en-US" dirty="0"/>
              <a:t>,</a:t>
            </a:r>
            <a:endParaRPr lang="es-ES" dirty="0"/>
          </a:p>
          <a:p>
            <a:pPr marL="285750" lvl="0" indent="-285750">
              <a:buClr>
                <a:srgbClr val="C00000"/>
              </a:buClr>
              <a:buSzPct val="150000"/>
              <a:buFont typeface="Wingdings" panose="05000000000000000000" pitchFamily="2" charset="2"/>
              <a:buChar char="§"/>
            </a:pPr>
            <a:r>
              <a:rPr lang="es-ES" dirty="0"/>
              <a:t>Técnicas de percusión,</a:t>
            </a:r>
          </a:p>
          <a:p>
            <a:pPr marL="285750" lvl="0" indent="-285750">
              <a:buClr>
                <a:srgbClr val="C00000"/>
              </a:buClr>
              <a:buSzPct val="150000"/>
              <a:buFont typeface="Wingdings" panose="05000000000000000000" pitchFamily="2" charset="2"/>
              <a:buChar char="§"/>
            </a:pPr>
            <a:r>
              <a:rPr lang="es-ES" dirty="0"/>
              <a:t>Técnicas de impacto,</a:t>
            </a:r>
          </a:p>
          <a:p>
            <a:endParaRPr lang="es-ES" dirty="0"/>
          </a:p>
        </p:txBody>
      </p:sp>
      <p:sp>
        <p:nvSpPr>
          <p:cNvPr id="7" name="Rectángulo 6">
            <a:extLst>
              <a:ext uri="{FF2B5EF4-FFF2-40B4-BE49-F238E27FC236}">
                <a16:creationId xmlns:a16="http://schemas.microsoft.com/office/drawing/2014/main" id="{A4F725AF-B997-4FBF-A32D-569D4D749698}"/>
              </a:ext>
            </a:extLst>
          </p:cNvPr>
          <p:cNvSpPr/>
          <p:nvPr/>
        </p:nvSpPr>
        <p:spPr>
          <a:xfrm>
            <a:off x="5624052" y="4649133"/>
            <a:ext cx="3140727" cy="923330"/>
          </a:xfrm>
          <a:prstGeom prst="rect">
            <a:avLst/>
          </a:prstGeom>
        </p:spPr>
        <p:txBody>
          <a:bodyPr wrap="square">
            <a:spAutoFit/>
          </a:bodyPr>
          <a:lstStyle/>
          <a:p>
            <a:pPr marL="285750" indent="-285750">
              <a:buClr>
                <a:srgbClr val="C00000"/>
              </a:buClr>
              <a:buSzPct val="150000"/>
              <a:buFont typeface="Wingdings" panose="05000000000000000000" pitchFamily="2" charset="2"/>
              <a:buChar char="§"/>
            </a:pPr>
            <a:r>
              <a:rPr lang="es-ES" dirty="0"/>
              <a:t>técnicas de abrasión </a:t>
            </a:r>
          </a:p>
          <a:p>
            <a:pPr marL="285750" indent="-285750">
              <a:buClr>
                <a:srgbClr val="C00000"/>
              </a:buClr>
              <a:buSzPct val="150000"/>
              <a:buFont typeface="Wingdings" panose="05000000000000000000" pitchFamily="2" charset="2"/>
              <a:buChar char="§"/>
            </a:pPr>
            <a:r>
              <a:rPr lang="es-ES" dirty="0"/>
              <a:t>uso de maquinaria pesada,</a:t>
            </a:r>
          </a:p>
          <a:p>
            <a:pPr marL="285750" indent="-285750">
              <a:buClr>
                <a:srgbClr val="C00000"/>
              </a:buClr>
              <a:buSzPct val="150000"/>
              <a:buFont typeface="Wingdings" panose="05000000000000000000" pitchFamily="2" charset="2"/>
              <a:buChar char="§"/>
            </a:pPr>
            <a:r>
              <a:rPr lang="en-US" dirty="0" err="1"/>
              <a:t>uso</a:t>
            </a:r>
            <a:r>
              <a:rPr lang="en-US" dirty="0"/>
              <a:t> de </a:t>
            </a:r>
            <a:r>
              <a:rPr lang="en-US" dirty="0" err="1"/>
              <a:t>explosivos</a:t>
            </a:r>
            <a:r>
              <a:rPr lang="en-US" dirty="0"/>
              <a:t>, etc.</a:t>
            </a:r>
            <a:endParaRPr lang="es-ES" dirty="0"/>
          </a:p>
        </p:txBody>
      </p:sp>
    </p:spTree>
    <p:extLst>
      <p:ext uri="{BB962C8B-B14F-4D97-AF65-F5344CB8AC3E}">
        <p14:creationId xmlns:p14="http://schemas.microsoft.com/office/powerpoint/2010/main" val="14198123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pic>
        <p:nvPicPr>
          <p:cNvPr id="9" name="Imagen 8">
            <a:extLst>
              <a:ext uri="{FF2B5EF4-FFF2-40B4-BE49-F238E27FC236}">
                <a16:creationId xmlns:a16="http://schemas.microsoft.com/office/drawing/2014/main" id="{8EEC6E4A-4025-4334-9BA7-78CAC9DAA319}"/>
              </a:ext>
            </a:extLst>
          </p:cNvPr>
          <p:cNvPicPr>
            <a:picLocks noChangeAspect="1"/>
          </p:cNvPicPr>
          <p:nvPr/>
        </p:nvPicPr>
        <p:blipFill>
          <a:blip r:embed="rId2"/>
          <a:stretch>
            <a:fillRect/>
          </a:stretch>
        </p:blipFill>
        <p:spPr>
          <a:xfrm>
            <a:off x="841162" y="1389399"/>
            <a:ext cx="3199896" cy="4526168"/>
          </a:xfrm>
          <a:prstGeom prst="rect">
            <a:avLst/>
          </a:prstGeom>
        </p:spPr>
      </p:pic>
      <p:pic>
        <p:nvPicPr>
          <p:cNvPr id="4" name="Imagen 3">
            <a:extLst>
              <a:ext uri="{FF2B5EF4-FFF2-40B4-BE49-F238E27FC236}">
                <a16:creationId xmlns:a16="http://schemas.microsoft.com/office/drawing/2014/main" id="{BE801B8C-1344-40AC-AB69-80C75A570E80}"/>
              </a:ext>
            </a:extLst>
          </p:cNvPr>
          <p:cNvPicPr>
            <a:picLocks noChangeAspect="1"/>
          </p:cNvPicPr>
          <p:nvPr/>
        </p:nvPicPr>
        <p:blipFill>
          <a:blip r:embed="rId3"/>
          <a:stretch>
            <a:fillRect/>
          </a:stretch>
        </p:blipFill>
        <p:spPr>
          <a:xfrm>
            <a:off x="4626203" y="1464424"/>
            <a:ext cx="3254099" cy="4451143"/>
          </a:xfrm>
          <a:prstGeom prst="rect">
            <a:avLst/>
          </a:prstGeom>
        </p:spPr>
      </p:pic>
    </p:spTree>
    <p:extLst>
      <p:ext uri="{BB962C8B-B14F-4D97-AF65-F5344CB8AC3E}">
        <p14:creationId xmlns:p14="http://schemas.microsoft.com/office/powerpoint/2010/main" val="3065210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4" name="Rectángulo 3">
            <a:extLst>
              <a:ext uri="{FF2B5EF4-FFF2-40B4-BE49-F238E27FC236}">
                <a16:creationId xmlns:a16="http://schemas.microsoft.com/office/drawing/2014/main" id="{8141C1EC-820A-4325-8461-3322E7EB16B5}"/>
              </a:ext>
            </a:extLst>
          </p:cNvPr>
          <p:cNvSpPr/>
          <p:nvPr/>
        </p:nvSpPr>
        <p:spPr>
          <a:xfrm>
            <a:off x="516193" y="1645262"/>
            <a:ext cx="8367252" cy="1754326"/>
          </a:xfrm>
          <a:prstGeom prst="rect">
            <a:avLst/>
          </a:prstGeom>
        </p:spPr>
        <p:txBody>
          <a:bodyPr wrap="square">
            <a:spAutoFit/>
          </a:bodyPr>
          <a:lstStyle/>
          <a:p>
            <a:r>
              <a:rPr lang="es-ES" dirty="0">
                <a:solidFill>
                  <a:srgbClr val="C00000"/>
                </a:solidFill>
              </a:rPr>
              <a:t>78.1	Generalidades</a:t>
            </a:r>
          </a:p>
          <a:p>
            <a:endParaRPr lang="es-ES" dirty="0"/>
          </a:p>
          <a:p>
            <a:r>
              <a:rPr lang="es-ES" b="1" dirty="0"/>
              <a:t>Deconstrucción </a:t>
            </a:r>
            <a:r>
              <a:rPr lang="es-ES" dirty="0"/>
              <a:t>de la estructura de hormigón al proceso ordenado de demolición de la estructura, de acuerdo con el correspondiente proyecto y con la finalidad de optimizar la reutilización de los propios elementos estructurales, en su caso, así como la separación, recogida selectiva y reciclado de los residuos generados.</a:t>
            </a:r>
          </a:p>
        </p:txBody>
      </p:sp>
    </p:spTree>
    <p:extLst>
      <p:ext uri="{BB962C8B-B14F-4D97-AF65-F5344CB8AC3E}">
        <p14:creationId xmlns:p14="http://schemas.microsoft.com/office/powerpoint/2010/main" val="7148122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4" name="Rectángulo 3">
            <a:extLst>
              <a:ext uri="{FF2B5EF4-FFF2-40B4-BE49-F238E27FC236}">
                <a16:creationId xmlns:a16="http://schemas.microsoft.com/office/drawing/2014/main" id="{8141C1EC-820A-4325-8461-3322E7EB16B5}"/>
              </a:ext>
            </a:extLst>
          </p:cNvPr>
          <p:cNvSpPr/>
          <p:nvPr/>
        </p:nvSpPr>
        <p:spPr>
          <a:xfrm>
            <a:off x="516193" y="1645262"/>
            <a:ext cx="8367252" cy="1754326"/>
          </a:xfrm>
          <a:prstGeom prst="rect">
            <a:avLst/>
          </a:prstGeom>
        </p:spPr>
        <p:txBody>
          <a:bodyPr wrap="square">
            <a:spAutoFit/>
          </a:bodyPr>
          <a:lstStyle/>
          <a:p>
            <a:r>
              <a:rPr lang="es-ES" dirty="0">
                <a:solidFill>
                  <a:srgbClr val="C00000"/>
                </a:solidFill>
              </a:rPr>
              <a:t>78.1	Generalidades</a:t>
            </a:r>
          </a:p>
          <a:p>
            <a:endParaRPr lang="es-ES" dirty="0"/>
          </a:p>
          <a:p>
            <a:r>
              <a:rPr lang="es-ES" b="1" dirty="0"/>
              <a:t>Deconstrucción </a:t>
            </a:r>
            <a:r>
              <a:rPr lang="es-ES" dirty="0"/>
              <a:t>de la estructura de hormigón al proceso ordenado de demolición de la estructura, de acuerdo con el correspondiente proyecto y con la finalidad de optimizar la reutilización de los propios elementos estructurales, en su caso, así como la separación, recogida selectiva y reciclado de los residuos generados.</a:t>
            </a:r>
          </a:p>
        </p:txBody>
      </p:sp>
    </p:spTree>
    <p:extLst>
      <p:ext uri="{BB962C8B-B14F-4D97-AF65-F5344CB8AC3E}">
        <p14:creationId xmlns:p14="http://schemas.microsoft.com/office/powerpoint/2010/main" val="3037617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pic>
        <p:nvPicPr>
          <p:cNvPr id="6" name="Imagen 5">
            <a:extLst>
              <a:ext uri="{FF2B5EF4-FFF2-40B4-BE49-F238E27FC236}">
                <a16:creationId xmlns:a16="http://schemas.microsoft.com/office/drawing/2014/main" id="{8233D37C-7CAC-4D02-957C-25FF58177FCA}"/>
              </a:ext>
            </a:extLst>
          </p:cNvPr>
          <p:cNvPicPr>
            <a:picLocks noChangeAspect="1"/>
          </p:cNvPicPr>
          <p:nvPr/>
        </p:nvPicPr>
        <p:blipFill>
          <a:blip r:embed="rId2"/>
          <a:stretch>
            <a:fillRect/>
          </a:stretch>
        </p:blipFill>
        <p:spPr>
          <a:xfrm>
            <a:off x="2121763" y="733768"/>
            <a:ext cx="4900474" cy="5264458"/>
          </a:xfrm>
          <a:prstGeom prst="rect">
            <a:avLst/>
          </a:prstGeom>
        </p:spPr>
      </p:pic>
      <p:sp>
        <p:nvSpPr>
          <p:cNvPr id="4" name="Rectángulo 3">
            <a:extLst>
              <a:ext uri="{FF2B5EF4-FFF2-40B4-BE49-F238E27FC236}">
                <a16:creationId xmlns:a16="http://schemas.microsoft.com/office/drawing/2014/main" id="{F8F6AA1B-5ABB-4A95-993A-4E8BD1DE583D}"/>
              </a:ext>
            </a:extLst>
          </p:cNvPr>
          <p:cNvSpPr/>
          <p:nvPr/>
        </p:nvSpPr>
        <p:spPr>
          <a:xfrm>
            <a:off x="447040" y="5998226"/>
            <a:ext cx="8249920" cy="369332"/>
          </a:xfrm>
          <a:prstGeom prst="rect">
            <a:avLst/>
          </a:prstGeom>
        </p:spPr>
        <p:txBody>
          <a:bodyPr wrap="square">
            <a:spAutoFit/>
          </a:bodyPr>
          <a:lstStyle/>
          <a:p>
            <a:r>
              <a:rPr lang="es-ES" b="1" dirty="0">
                <a:solidFill>
                  <a:srgbClr val="565555"/>
                </a:solidFill>
              </a:rPr>
              <a:t>Figura 24.2.1. </a:t>
            </a:r>
            <a:r>
              <a:rPr lang="es-ES" dirty="0">
                <a:solidFill>
                  <a:srgbClr val="565555"/>
                </a:solidFill>
              </a:rPr>
              <a:t>Fases del proceso de gestión de estructuras en fase de uso o explotación</a:t>
            </a:r>
            <a:endParaRPr lang="es-ES" dirty="0"/>
          </a:p>
        </p:txBody>
      </p:sp>
    </p:spTree>
    <p:extLst>
      <p:ext uri="{BB962C8B-B14F-4D97-AF65-F5344CB8AC3E}">
        <p14:creationId xmlns:p14="http://schemas.microsoft.com/office/powerpoint/2010/main" val="14842122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4" name="Rectángulo 3">
            <a:extLst>
              <a:ext uri="{FF2B5EF4-FFF2-40B4-BE49-F238E27FC236}">
                <a16:creationId xmlns:a16="http://schemas.microsoft.com/office/drawing/2014/main" id="{8141C1EC-820A-4325-8461-3322E7EB16B5}"/>
              </a:ext>
            </a:extLst>
          </p:cNvPr>
          <p:cNvSpPr/>
          <p:nvPr/>
        </p:nvSpPr>
        <p:spPr>
          <a:xfrm>
            <a:off x="199103" y="1301652"/>
            <a:ext cx="8745793" cy="5126981"/>
          </a:xfrm>
          <a:prstGeom prst="rect">
            <a:avLst/>
          </a:prstGeom>
        </p:spPr>
        <p:txBody>
          <a:bodyPr wrap="square">
            <a:spAutoFit/>
          </a:bodyPr>
          <a:lstStyle/>
          <a:p>
            <a:pPr>
              <a:lnSpc>
                <a:spcPct val="114000"/>
              </a:lnSpc>
            </a:pPr>
            <a:r>
              <a:rPr lang="es-ES" dirty="0">
                <a:solidFill>
                  <a:srgbClr val="C00000"/>
                </a:solidFill>
              </a:rPr>
              <a:t>78.2	Medidas adicionales para la deconstrucción de las estructuras de hormigón</a:t>
            </a:r>
          </a:p>
          <a:p>
            <a:pPr>
              <a:lnSpc>
                <a:spcPct val="114000"/>
              </a:lnSpc>
            </a:pPr>
            <a:endParaRPr lang="es-ES" b="1" i="1" dirty="0"/>
          </a:p>
          <a:p>
            <a:pPr marL="806450" indent="-354013">
              <a:lnSpc>
                <a:spcPct val="114000"/>
              </a:lnSpc>
              <a:buFont typeface="Wingdings" panose="05000000000000000000" pitchFamily="2" charset="2"/>
              <a:buChar char="q"/>
            </a:pPr>
            <a:r>
              <a:rPr lang="es-ES" dirty="0"/>
              <a:t>El </a:t>
            </a:r>
            <a:r>
              <a:rPr lang="es-ES" b="1" dirty="0"/>
              <a:t>proyecto</a:t>
            </a:r>
            <a:r>
              <a:rPr lang="es-ES" dirty="0"/>
              <a:t> deberá contemplar medidas específicas orientadas a optimizar la reutilización y reciclado de la estructura existente. </a:t>
            </a:r>
          </a:p>
          <a:p>
            <a:pPr marL="806450" indent="-354013">
              <a:lnSpc>
                <a:spcPct val="114000"/>
              </a:lnSpc>
              <a:buFont typeface="Wingdings" panose="05000000000000000000" pitchFamily="2" charset="2"/>
              <a:buChar char="q"/>
            </a:pPr>
            <a:r>
              <a:rPr lang="es-ES" dirty="0"/>
              <a:t>Deberá incluir al menos los siguientes aspectos adicionales:</a:t>
            </a:r>
          </a:p>
          <a:p>
            <a:pPr marL="1263650" lvl="3" indent="-354013">
              <a:lnSpc>
                <a:spcPct val="114000"/>
              </a:lnSpc>
              <a:buFont typeface="Wingdings" panose="05000000000000000000" pitchFamily="2" charset="2"/>
              <a:buChar char="§"/>
            </a:pPr>
            <a:r>
              <a:rPr lang="es-ES" b="1" dirty="0"/>
              <a:t>Identificación</a:t>
            </a:r>
            <a:r>
              <a:rPr lang="es-ES" dirty="0"/>
              <a:t> de los elementos estructurales potencialmente reutilizables,</a:t>
            </a:r>
          </a:p>
          <a:p>
            <a:pPr marL="1263650" lvl="3" indent="-354013">
              <a:lnSpc>
                <a:spcPct val="114000"/>
              </a:lnSpc>
              <a:buFont typeface="Wingdings" panose="05000000000000000000" pitchFamily="2" charset="2"/>
              <a:buChar char="§"/>
            </a:pPr>
            <a:r>
              <a:rPr lang="es-ES" b="1" dirty="0"/>
              <a:t>Identificación</a:t>
            </a:r>
            <a:r>
              <a:rPr lang="es-ES" dirty="0"/>
              <a:t> de los tipos y cantidades de residuos generados por la demolición, con especial atención a los residuos peligrosos,</a:t>
            </a:r>
          </a:p>
          <a:p>
            <a:pPr marL="1263650" lvl="3" indent="-354013">
              <a:lnSpc>
                <a:spcPct val="114000"/>
              </a:lnSpc>
              <a:buFont typeface="Wingdings" panose="05000000000000000000" pitchFamily="2" charset="2"/>
              <a:buChar char="§"/>
            </a:pPr>
            <a:r>
              <a:rPr lang="es-ES" b="1" dirty="0"/>
              <a:t>Elaboración de un estudio de gestión</a:t>
            </a:r>
            <a:r>
              <a:rPr lang="es-ES" dirty="0"/>
              <a:t> de residuos que contenga los destinos previstos para los residuos generados,</a:t>
            </a:r>
          </a:p>
          <a:p>
            <a:pPr marL="1263650" lvl="3" indent="-354013">
              <a:lnSpc>
                <a:spcPct val="114000"/>
              </a:lnSpc>
              <a:buFont typeface="Wingdings" panose="05000000000000000000" pitchFamily="2" charset="2"/>
              <a:buChar char="§"/>
            </a:pPr>
            <a:r>
              <a:rPr lang="es-ES" b="1" dirty="0"/>
              <a:t>Elaboración de un plan de gestión </a:t>
            </a:r>
            <a:r>
              <a:rPr lang="es-ES" dirty="0"/>
              <a:t>de los residuos generados por la demolición, orientado al reciclado de los mismos.</a:t>
            </a:r>
          </a:p>
          <a:p>
            <a:pPr marL="806450" indent="-354013">
              <a:lnSpc>
                <a:spcPct val="114000"/>
              </a:lnSpc>
              <a:buFont typeface="Wingdings" panose="05000000000000000000" pitchFamily="2" charset="2"/>
              <a:buChar char="q"/>
            </a:pPr>
            <a:r>
              <a:rPr lang="es-ES" dirty="0"/>
              <a:t>La ejecución de la deconstrucción de la estructura deberá llevarse a cabo por un </a:t>
            </a:r>
            <a:r>
              <a:rPr lang="es-ES" b="1" dirty="0"/>
              <a:t>constructor</a:t>
            </a:r>
            <a:r>
              <a:rPr lang="es-ES" dirty="0"/>
              <a:t> que esté en posesión de una </a:t>
            </a:r>
            <a:r>
              <a:rPr lang="es-ES" b="1" dirty="0"/>
              <a:t>certificación medioambiental de conformidad con la norma UNE-EN ISO 14001</a:t>
            </a:r>
            <a:r>
              <a:rPr lang="es-ES" dirty="0"/>
              <a:t>.</a:t>
            </a:r>
          </a:p>
          <a:p>
            <a:pPr>
              <a:lnSpc>
                <a:spcPct val="114000"/>
              </a:lnSpc>
            </a:pPr>
            <a:r>
              <a:rPr lang="es-ES" dirty="0"/>
              <a:t>.</a:t>
            </a:r>
          </a:p>
        </p:txBody>
      </p:sp>
    </p:spTree>
    <p:extLst>
      <p:ext uri="{BB962C8B-B14F-4D97-AF65-F5344CB8AC3E}">
        <p14:creationId xmlns:p14="http://schemas.microsoft.com/office/powerpoint/2010/main" val="38046770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4" name="Rectángulo 3">
            <a:extLst>
              <a:ext uri="{FF2B5EF4-FFF2-40B4-BE49-F238E27FC236}">
                <a16:creationId xmlns:a16="http://schemas.microsoft.com/office/drawing/2014/main" id="{8141C1EC-820A-4325-8461-3322E7EB16B5}"/>
              </a:ext>
            </a:extLst>
          </p:cNvPr>
          <p:cNvSpPr/>
          <p:nvPr/>
        </p:nvSpPr>
        <p:spPr>
          <a:xfrm>
            <a:off x="516193" y="1645262"/>
            <a:ext cx="8367252" cy="1754326"/>
          </a:xfrm>
          <a:prstGeom prst="rect">
            <a:avLst/>
          </a:prstGeom>
        </p:spPr>
        <p:txBody>
          <a:bodyPr wrap="square">
            <a:spAutoFit/>
          </a:bodyPr>
          <a:lstStyle/>
          <a:p>
            <a:r>
              <a:rPr lang="es-ES" dirty="0">
                <a:solidFill>
                  <a:srgbClr val="C00000"/>
                </a:solidFill>
              </a:rPr>
              <a:t>78.1	Generalidades</a:t>
            </a:r>
          </a:p>
          <a:p>
            <a:endParaRPr lang="es-ES" dirty="0"/>
          </a:p>
          <a:p>
            <a:r>
              <a:rPr lang="es-ES" b="1" dirty="0"/>
              <a:t>Deconstrucción </a:t>
            </a:r>
            <a:r>
              <a:rPr lang="es-ES" dirty="0"/>
              <a:t>de la estructura de hormigón al proceso ordenado de demolición de la estructura, de acuerdo con el correspondiente proyecto y con la finalidad de optimizar la reutilización de los propios elementos estructurales, en su caso, así como la separación, recogida selectiva y reciclado de los residuos generados.</a:t>
            </a:r>
          </a:p>
        </p:txBody>
      </p:sp>
    </p:spTree>
    <p:extLst>
      <p:ext uri="{BB962C8B-B14F-4D97-AF65-F5344CB8AC3E}">
        <p14:creationId xmlns:p14="http://schemas.microsoft.com/office/powerpoint/2010/main" val="4191912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pic>
        <p:nvPicPr>
          <p:cNvPr id="4" name="Imagen 3">
            <a:extLst>
              <a:ext uri="{FF2B5EF4-FFF2-40B4-BE49-F238E27FC236}">
                <a16:creationId xmlns:a16="http://schemas.microsoft.com/office/drawing/2014/main" id="{1FBD2315-4D49-4939-BC9C-363789F341CD}"/>
              </a:ext>
            </a:extLst>
          </p:cNvPr>
          <p:cNvPicPr>
            <a:picLocks noChangeAspect="1"/>
          </p:cNvPicPr>
          <p:nvPr/>
        </p:nvPicPr>
        <p:blipFill>
          <a:blip r:embed="rId2"/>
          <a:stretch>
            <a:fillRect/>
          </a:stretch>
        </p:blipFill>
        <p:spPr>
          <a:xfrm>
            <a:off x="1636111" y="776301"/>
            <a:ext cx="6276666" cy="5395460"/>
          </a:xfrm>
          <a:prstGeom prst="rect">
            <a:avLst/>
          </a:prstGeom>
        </p:spPr>
      </p:pic>
      <p:sp>
        <p:nvSpPr>
          <p:cNvPr id="6" name="Rectángulo 5">
            <a:extLst>
              <a:ext uri="{FF2B5EF4-FFF2-40B4-BE49-F238E27FC236}">
                <a16:creationId xmlns:a16="http://schemas.microsoft.com/office/drawing/2014/main" id="{95836DDB-81C6-411C-B5DD-D90E18B71EBA}"/>
              </a:ext>
            </a:extLst>
          </p:cNvPr>
          <p:cNvSpPr/>
          <p:nvPr/>
        </p:nvSpPr>
        <p:spPr>
          <a:xfrm>
            <a:off x="1741859" y="6132712"/>
            <a:ext cx="6065169" cy="369332"/>
          </a:xfrm>
          <a:prstGeom prst="rect">
            <a:avLst/>
          </a:prstGeom>
        </p:spPr>
        <p:txBody>
          <a:bodyPr wrap="square">
            <a:spAutoFit/>
          </a:bodyPr>
          <a:lstStyle/>
          <a:p>
            <a:r>
              <a:rPr lang="es-ES" b="1" dirty="0"/>
              <a:t>Figura 24.2.2. </a:t>
            </a:r>
            <a:r>
              <a:rPr lang="es-ES" dirty="0">
                <a:solidFill>
                  <a:srgbClr val="565555"/>
                </a:solidFill>
              </a:rPr>
              <a:t>Proceso general de la gestión del mantenimiento</a:t>
            </a:r>
            <a:endParaRPr lang="es-ES" dirty="0"/>
          </a:p>
        </p:txBody>
      </p:sp>
    </p:spTree>
    <p:extLst>
      <p:ext uri="{BB962C8B-B14F-4D97-AF65-F5344CB8AC3E}">
        <p14:creationId xmlns:p14="http://schemas.microsoft.com/office/powerpoint/2010/main" val="3324746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6" name="Rectángulo 5">
            <a:extLst>
              <a:ext uri="{FF2B5EF4-FFF2-40B4-BE49-F238E27FC236}">
                <a16:creationId xmlns:a16="http://schemas.microsoft.com/office/drawing/2014/main" id="{15BEB518-3320-4E6F-BB5C-9A6F02A28E1C}"/>
              </a:ext>
            </a:extLst>
          </p:cNvPr>
          <p:cNvSpPr/>
          <p:nvPr/>
        </p:nvSpPr>
        <p:spPr>
          <a:xfrm>
            <a:off x="594851" y="1178064"/>
            <a:ext cx="7954297" cy="2585323"/>
          </a:xfrm>
          <a:prstGeom prst="rect">
            <a:avLst/>
          </a:prstGeom>
        </p:spPr>
        <p:txBody>
          <a:bodyPr wrap="square">
            <a:spAutoFit/>
          </a:bodyPr>
          <a:lstStyle/>
          <a:p>
            <a:r>
              <a:rPr lang="es-ES" b="1" dirty="0">
                <a:solidFill>
                  <a:srgbClr val="006580"/>
                </a:solidFill>
              </a:rPr>
              <a:t>ARTÍCULO 25.  CRITERIOS GENERALES PARA LA EVALUACIÓN DE ESTRUCTURAS</a:t>
            </a:r>
          </a:p>
          <a:p>
            <a:r>
              <a:rPr lang="es-ES" b="1" dirty="0">
                <a:solidFill>
                  <a:srgbClr val="006580"/>
                </a:solidFill>
              </a:rPr>
              <a:t>EXISTENTES</a:t>
            </a:r>
          </a:p>
          <a:p>
            <a:r>
              <a:rPr lang="es-ES" dirty="0">
                <a:solidFill>
                  <a:srgbClr val="C00000"/>
                </a:solidFill>
              </a:rPr>
              <a:t>25.1.	Contexto general y objeto</a:t>
            </a:r>
          </a:p>
          <a:p>
            <a:r>
              <a:rPr lang="es-ES" dirty="0">
                <a:solidFill>
                  <a:srgbClr val="C00000"/>
                </a:solidFill>
              </a:rPr>
              <a:t>25.2.	Ámbito de aplicación</a:t>
            </a:r>
          </a:p>
          <a:p>
            <a:r>
              <a:rPr lang="es-ES" dirty="0">
                <a:solidFill>
                  <a:srgbClr val="C00000"/>
                </a:solidFill>
              </a:rPr>
              <a:t>25.3.	Fases del proceso de evaluación</a:t>
            </a:r>
          </a:p>
          <a:p>
            <a:r>
              <a:rPr lang="es-ES" dirty="0">
                <a:solidFill>
                  <a:srgbClr val="C00000"/>
                </a:solidFill>
              </a:rPr>
              <a:t>25.4.	Niveles de análisis</a:t>
            </a:r>
          </a:p>
          <a:p>
            <a:r>
              <a:rPr lang="es-ES" dirty="0">
                <a:solidFill>
                  <a:srgbClr val="C00000"/>
                </a:solidFill>
              </a:rPr>
              <a:t>25.5.	Evaluación cualitativa</a:t>
            </a:r>
          </a:p>
          <a:p>
            <a:r>
              <a:rPr lang="es-ES" dirty="0">
                <a:solidFill>
                  <a:srgbClr val="C00000"/>
                </a:solidFill>
              </a:rPr>
              <a:t>25.5.1.	Capacidad portante	</a:t>
            </a:r>
          </a:p>
          <a:p>
            <a:r>
              <a:rPr lang="es-ES" dirty="0">
                <a:solidFill>
                  <a:srgbClr val="C00000"/>
                </a:solidFill>
              </a:rPr>
              <a:t>25.5.2.	Aptitud al servicio</a:t>
            </a:r>
          </a:p>
        </p:txBody>
      </p:sp>
    </p:spTree>
    <p:extLst>
      <p:ext uri="{BB962C8B-B14F-4D97-AF65-F5344CB8AC3E}">
        <p14:creationId xmlns:p14="http://schemas.microsoft.com/office/powerpoint/2010/main" val="1672550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pic>
        <p:nvPicPr>
          <p:cNvPr id="4" name="Imagen 3">
            <a:extLst>
              <a:ext uri="{FF2B5EF4-FFF2-40B4-BE49-F238E27FC236}">
                <a16:creationId xmlns:a16="http://schemas.microsoft.com/office/drawing/2014/main" id="{3E6ABDD6-2070-44CC-8DAD-0DB3AF7298F9}"/>
              </a:ext>
            </a:extLst>
          </p:cNvPr>
          <p:cNvPicPr>
            <a:picLocks noChangeAspect="1"/>
          </p:cNvPicPr>
          <p:nvPr/>
        </p:nvPicPr>
        <p:blipFill>
          <a:blip r:embed="rId2"/>
          <a:stretch>
            <a:fillRect/>
          </a:stretch>
        </p:blipFill>
        <p:spPr>
          <a:xfrm>
            <a:off x="0" y="1895362"/>
            <a:ext cx="4600913" cy="3067275"/>
          </a:xfrm>
          <a:prstGeom prst="rect">
            <a:avLst/>
          </a:prstGeom>
        </p:spPr>
      </p:pic>
      <p:pic>
        <p:nvPicPr>
          <p:cNvPr id="6" name="Imagen 5">
            <a:extLst>
              <a:ext uri="{FF2B5EF4-FFF2-40B4-BE49-F238E27FC236}">
                <a16:creationId xmlns:a16="http://schemas.microsoft.com/office/drawing/2014/main" id="{CE69C817-FBEE-429C-87A4-150636835B86}"/>
              </a:ext>
            </a:extLst>
          </p:cNvPr>
          <p:cNvPicPr>
            <a:picLocks noChangeAspect="1"/>
          </p:cNvPicPr>
          <p:nvPr/>
        </p:nvPicPr>
        <p:blipFill rotWithShape="1">
          <a:blip r:embed="rId3"/>
          <a:srcRect r="14076"/>
          <a:stretch/>
        </p:blipFill>
        <p:spPr>
          <a:xfrm>
            <a:off x="4600913" y="1988485"/>
            <a:ext cx="4543087" cy="2974152"/>
          </a:xfrm>
          <a:prstGeom prst="rect">
            <a:avLst/>
          </a:prstGeom>
        </p:spPr>
      </p:pic>
      <p:sp>
        <p:nvSpPr>
          <p:cNvPr id="9" name="CuadroTexto 8">
            <a:extLst>
              <a:ext uri="{FF2B5EF4-FFF2-40B4-BE49-F238E27FC236}">
                <a16:creationId xmlns:a16="http://schemas.microsoft.com/office/drawing/2014/main" id="{C783C8E7-83F6-4D2E-89A2-5DE91DFA1951}"/>
              </a:ext>
            </a:extLst>
          </p:cNvPr>
          <p:cNvSpPr txBox="1"/>
          <p:nvPr/>
        </p:nvSpPr>
        <p:spPr>
          <a:xfrm>
            <a:off x="2300456" y="3136613"/>
            <a:ext cx="4758814" cy="584775"/>
          </a:xfrm>
          <a:prstGeom prst="rect">
            <a:avLst/>
          </a:prstGeom>
          <a:noFill/>
        </p:spPr>
        <p:txBody>
          <a:bodyPr wrap="square" rtlCol="0">
            <a:spAutoFit/>
          </a:bodyPr>
          <a:lstStyle/>
          <a:p>
            <a:r>
              <a:rPr lang="es-ES" sz="3200" b="1" dirty="0">
                <a:solidFill>
                  <a:srgbClr val="0000FF"/>
                </a:solidFill>
              </a:rPr>
              <a:t>ESTRUCTURAS EXISTENTES</a:t>
            </a:r>
          </a:p>
        </p:txBody>
      </p:sp>
    </p:spTree>
    <p:extLst>
      <p:ext uri="{BB962C8B-B14F-4D97-AF65-F5344CB8AC3E}">
        <p14:creationId xmlns:p14="http://schemas.microsoft.com/office/powerpoint/2010/main" val="120759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0" y="0"/>
            <a:ext cx="9144000" cy="755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0" y="296222"/>
            <a:ext cx="3678621" cy="437546"/>
          </a:xfrm>
          <a:prstGeom prst="rect">
            <a:avLst/>
          </a:prstGeom>
          <a:noFill/>
        </p:spPr>
        <p:txBody>
          <a:bodyPr vert="horz" wrap="square" lIns="432000" rtlCol="0" anchor="ctr" anchorCtr="0">
            <a:noAutofit/>
          </a:bodyPr>
          <a:lstStyle/>
          <a:p>
            <a:pPr>
              <a:spcAft>
                <a:spcPts val="300"/>
              </a:spcAft>
            </a:pPr>
            <a:r>
              <a:rPr lang="es-ES_tradnl" sz="1000" dirty="0">
                <a:solidFill>
                  <a:schemeClr val="tx1">
                    <a:lumMod val="50000"/>
                    <a:lumOff val="50000"/>
                  </a:schemeClr>
                </a:solidFill>
                <a:latin typeface="Arial" charset="0"/>
                <a:ea typeface="Arial" charset="0"/>
                <a:cs typeface="Arial" charset="0"/>
              </a:rPr>
              <a:t>Luis V. García Ballester</a:t>
            </a:r>
          </a:p>
          <a:p>
            <a:pPr>
              <a:spcAft>
                <a:spcPts val="300"/>
              </a:spcAft>
            </a:pPr>
            <a:r>
              <a:rPr lang="es-ES_tradnl" sz="900" i="1" dirty="0">
                <a:solidFill>
                  <a:schemeClr val="bg1">
                    <a:lumMod val="50000"/>
                  </a:schemeClr>
                </a:solidFill>
                <a:latin typeface="Arial" charset="0"/>
                <a:ea typeface="Arial" charset="0"/>
                <a:cs typeface="Arial" charset="0"/>
              </a:rPr>
              <a:t>Profesor Titular ETSIE. Subdirector DCAR-UPV</a:t>
            </a:r>
          </a:p>
        </p:txBody>
      </p:sp>
      <p:cxnSp>
        <p:nvCxnSpPr>
          <p:cNvPr id="5" name="Conector recto 4"/>
          <p:cNvCxnSpPr/>
          <p:nvPr/>
        </p:nvCxnSpPr>
        <p:spPr>
          <a:xfrm>
            <a:off x="0" y="75503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0" y="6448891"/>
            <a:ext cx="9144000" cy="4091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0" y="6470756"/>
            <a:ext cx="9144000" cy="338554"/>
          </a:xfrm>
          <a:prstGeom prst="rect">
            <a:avLst/>
          </a:prstGeom>
          <a:noFill/>
        </p:spPr>
        <p:txBody>
          <a:bodyPr wrap="square" rtlCol="0" anchor="ctr" anchorCtr="0">
            <a:spAutoFit/>
          </a:bodyPr>
          <a:lstStyle/>
          <a:p>
            <a:pPr algn="ctr"/>
            <a:r>
              <a:rPr lang="es-ES_tradnl" sz="1600" b="1" dirty="0">
                <a:solidFill>
                  <a:schemeClr val="bg1"/>
                </a:solidFill>
              </a:rPr>
              <a:t>NOVEDADES DEL CÓDIGO ESTRUCTURAL EN ESTRUCTURAS DE HORMIGÓN</a:t>
            </a:r>
            <a:endParaRPr lang="es-ES_tradnl" sz="1600" dirty="0">
              <a:solidFill>
                <a:schemeClr val="bg1"/>
              </a:solidFill>
            </a:endParaRPr>
          </a:p>
        </p:txBody>
      </p:sp>
      <p:sp>
        <p:nvSpPr>
          <p:cNvPr id="4" name="Rectángulo 3">
            <a:extLst>
              <a:ext uri="{FF2B5EF4-FFF2-40B4-BE49-F238E27FC236}">
                <a16:creationId xmlns:a16="http://schemas.microsoft.com/office/drawing/2014/main" id="{282D08D8-2129-4D1D-ADCA-F2524AB53A1F}"/>
              </a:ext>
            </a:extLst>
          </p:cNvPr>
          <p:cNvSpPr/>
          <p:nvPr/>
        </p:nvSpPr>
        <p:spPr>
          <a:xfrm>
            <a:off x="421640" y="1532773"/>
            <a:ext cx="8605520" cy="1477328"/>
          </a:xfrm>
          <a:prstGeom prst="rect">
            <a:avLst/>
          </a:prstGeom>
        </p:spPr>
        <p:txBody>
          <a:bodyPr wrap="square">
            <a:spAutoFit/>
          </a:bodyPr>
          <a:lstStyle/>
          <a:p>
            <a:r>
              <a:rPr lang="es-ES" b="1" dirty="0">
                <a:solidFill>
                  <a:srgbClr val="006580"/>
                </a:solidFill>
              </a:rPr>
              <a:t>ARTÍCULO 74.  EVALUACIÓN DE ESTRUCTURAS EXISTENTES DE HORMIGÓN</a:t>
            </a:r>
          </a:p>
          <a:p>
            <a:r>
              <a:rPr lang="es-ES" dirty="0">
                <a:solidFill>
                  <a:srgbClr val="C00000"/>
                </a:solidFill>
              </a:rPr>
              <a:t>74.1.	Objeto y planteamiento</a:t>
            </a:r>
          </a:p>
          <a:p>
            <a:r>
              <a:rPr lang="es-ES" dirty="0">
                <a:solidFill>
                  <a:srgbClr val="C00000"/>
                </a:solidFill>
              </a:rPr>
              <a:t>74.2.	Principios básicos del análisis de construcciones existentes de hormigón</a:t>
            </a:r>
          </a:p>
          <a:p>
            <a:r>
              <a:rPr lang="es-ES" dirty="0">
                <a:solidFill>
                  <a:srgbClr val="C00000"/>
                </a:solidFill>
              </a:rPr>
              <a:t>74.3.	Propiedades de los materiales</a:t>
            </a:r>
          </a:p>
          <a:p>
            <a:r>
              <a:rPr lang="es-ES" dirty="0">
                <a:solidFill>
                  <a:srgbClr val="C00000"/>
                </a:solidFill>
              </a:rPr>
              <a:t>74.4.	Análisis estructural</a:t>
            </a:r>
          </a:p>
        </p:txBody>
      </p:sp>
    </p:spTree>
    <p:extLst>
      <p:ext uri="{BB962C8B-B14F-4D97-AF65-F5344CB8AC3E}">
        <p14:creationId xmlns:p14="http://schemas.microsoft.com/office/powerpoint/2010/main" val="3456926658"/>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2393</TotalTime>
  <Words>4123</Words>
  <Application>Microsoft Office PowerPoint</Application>
  <PresentationFormat>Presentación en pantalla (4:3)</PresentationFormat>
  <Paragraphs>409</Paragraphs>
  <Slides>51</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51</vt:i4>
      </vt:variant>
    </vt:vector>
  </HeadingPairs>
  <TitlesOfParts>
    <vt:vector size="57" baseType="lpstr">
      <vt:lpstr>Arial</vt:lpstr>
      <vt:lpstr>Calibri</vt:lpstr>
      <vt:lpstr>Calibri Light</vt:lpstr>
      <vt:lpstr>Roboto</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Francisco Repollés Gallardo</dc:creator>
  <cp:lastModifiedBy>Luís Vicente García Ballester</cp:lastModifiedBy>
  <cp:revision>100</cp:revision>
  <dcterms:created xsi:type="dcterms:W3CDTF">2017-04-25T10:04:17Z</dcterms:created>
  <dcterms:modified xsi:type="dcterms:W3CDTF">2022-05-24T13:02:05Z</dcterms:modified>
</cp:coreProperties>
</file>